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E56061-9FE8-4568-8397-2D099F03B106}" type="datetimeFigureOut">
              <a:rPr lang="ar-SA" smtClean="0"/>
              <a:pPr/>
              <a:t>11/7/1432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BD7399-B059-4C86-82BB-AFC4BBF8F2E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E689DB-ED17-4AAB-8744-E3CCB94E7132}" type="datetimeFigureOut">
              <a:rPr lang="ar-SA" smtClean="0"/>
              <a:pPr/>
              <a:t>11/7/1432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B7FF00E-ED00-451C-8382-6BC0E9718E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E329B2-D401-47C8-8093-17B3513357F9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C6B8A-0DD1-45CF-B6FA-304527C03AD1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66EF1-1122-43C8-93CB-0548684ED332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AB484-59B2-4DFB-959D-AAE5F01FA28E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62257D-3EC8-4E48-B89A-55393598FF0E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EA37FB-5624-4977-A3C4-E1F0D4E282EE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04D62-0D13-4058-8219-417762D73A5B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8DCE3B-A9B6-4F1A-B36C-69DDD5AFEFA1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B752A-BB28-4232-AFF9-222E4B9018DB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277B91-44CE-43C6-9EB8-EC695913EF55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03A6AD0-0A28-4CF7-B947-FEE20BB6C2DF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A9968C6-EE58-4305-89C6-3AEDBE6FBCF8}" type="datetime1">
              <a:rPr lang="ar-SA" smtClean="0"/>
              <a:pPr/>
              <a:t>11/7/1432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Information Systems Engineering</a:t>
            </a: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3166120" cy="1325705"/>
          </a:xfrm>
        </p:spPr>
        <p:txBody>
          <a:bodyPr/>
          <a:lstStyle/>
          <a:p>
            <a:r>
              <a:rPr lang="en-US" dirty="0" smtClean="0"/>
              <a:t>Flowchart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5877272"/>
            <a:ext cx="4953000" cy="68119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TA.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Maram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Al-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Khayyal</a:t>
            </a:r>
            <a:endParaRPr lang="ar-SA" dirty="0">
              <a:solidFill>
                <a:schemeClr val="bg1">
                  <a:lumMod val="9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484" name="Picture 4" descr="http://farm3.static.flickr.com/2207/2129889439_abdd0c27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297180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Case Study: </a:t>
            </a:r>
            <a:r>
              <a:rPr lang="en-US" dirty="0" smtClean="0"/>
              <a:t>Medical Services.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10" name="Picture 9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052736"/>
            <a:ext cx="8136904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76464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The flowchart is a visual presentation of the flow of data through an information processing systems, the operations performed within the system and the sequence in which they are performed.</a:t>
            </a:r>
          </a:p>
          <a:p>
            <a:pPr algn="just" rtl="0"/>
            <a:r>
              <a:rPr lang="en-US" dirty="0" smtClean="0"/>
              <a:t>Flowcharts are generally drawn in the early stages of formulating computer solutions. Flowcharts facilitate communication between programmers and business people.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rtl="0"/>
            <a:r>
              <a:rPr lang="en-US" dirty="0" smtClean="0"/>
              <a:t>What is a Flowchart ?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LampFlow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628800"/>
            <a:ext cx="3279998" cy="4680520"/>
          </a:xfrm>
        </p:spPr>
      </p:pic>
      <p:sp>
        <p:nvSpPr>
          <p:cNvPr id="8" name="TextBox 7"/>
          <p:cNvSpPr txBox="1"/>
          <p:nvPr/>
        </p:nvSpPr>
        <p:spPr>
          <a:xfrm>
            <a:off x="683568" y="764704"/>
            <a:ext cx="669674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/>
              <a:t>A simple flowchart representing a process for dealing with a non-functioning lamp.</a:t>
            </a:r>
          </a:p>
          <a:p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507288" cy="525658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Flowcharts are usually drawn using some standard symbols; however, some special symbols can also be developed when required. </a:t>
            </a:r>
          </a:p>
          <a:p>
            <a:pPr algn="l" rtl="0"/>
            <a:endParaRPr lang="ar-SA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Basic flowchart Symbols and Notations</a:t>
            </a:r>
            <a:br>
              <a:rPr lang="en-US" dirty="0" smtClean="0"/>
            </a:br>
            <a:endParaRPr lang="ar-SA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27584" y="2420888"/>
          <a:ext cx="7992888" cy="3489869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1656184"/>
                <a:gridCol w="1728192"/>
                <a:gridCol w="4608512"/>
              </a:tblGrid>
              <a:tr h="26349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/>
                        <a:t>Flowchart symbol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/>
                        <a:t>Name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/>
                        <a:t>Description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37770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Process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An operation or action step.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36636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Alternate Process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An alternate to the normal process step.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37770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Terminator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A start or stop point in a process.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41395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Decision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A question or branch in the process.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43302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Data(I/O)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Indicates </a:t>
                      </a:r>
                      <a:r>
                        <a:rPr lang="en-US" sz="1400" dirty="0"/>
                        <a:t>data input and  output to and from a process.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4063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Document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A document or report.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4158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Multi-Document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Multiple documents.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  <a:tr h="37770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Flow Line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/>
                        <a:t>Indicated the flow direction.</a:t>
                      </a:r>
                      <a:endParaRPr lang="en-U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97" marR="65897" marT="0" marB="0"/>
                </a:tc>
              </a:tr>
            </a:tbl>
          </a:graphicData>
        </a:graphic>
      </p:graphicFrame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1115616" y="2780928"/>
            <a:ext cx="815975" cy="185738"/>
          </a:xfrm>
          <a:prstGeom prst="flowChartProcess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1115616" y="3861048"/>
            <a:ext cx="815975" cy="295275"/>
          </a:xfrm>
          <a:prstGeom prst="flowChartDecision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1115616" y="4365104"/>
            <a:ext cx="815975" cy="217488"/>
          </a:xfrm>
          <a:prstGeom prst="flowChartInputOutpu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187624" y="4797152"/>
            <a:ext cx="708025" cy="250825"/>
          </a:xfrm>
          <a:prstGeom prst="flowChartDocumen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115616" y="5229200"/>
            <a:ext cx="914400" cy="239713"/>
          </a:xfrm>
          <a:prstGeom prst="flowChartMultidocumen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5" name="AutoShape 1"/>
          <p:cNvSpPr>
            <a:spLocks noChangeShapeType="1"/>
          </p:cNvSpPr>
          <p:nvPr/>
        </p:nvSpPr>
        <p:spPr bwMode="auto">
          <a:xfrm>
            <a:off x="1115616" y="5733256"/>
            <a:ext cx="815975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043608" y="3501008"/>
            <a:ext cx="914400" cy="211137"/>
          </a:xfrm>
          <a:prstGeom prst="flowChartTerminator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1115616" y="3140968"/>
            <a:ext cx="815975" cy="250825"/>
          </a:xfrm>
          <a:prstGeom prst="flowChartAlternateProcess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4834880" cy="465770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Now we will present some flowchart examples on flowcharting for proper understanding of this technique:</a:t>
            </a:r>
            <a:endParaRPr lang="en-US" sz="2000" b="1" dirty="0" smtClean="0"/>
          </a:p>
          <a:p>
            <a:pPr algn="l" rtl="0"/>
            <a:r>
              <a:rPr lang="en-US" b="1" dirty="0" smtClean="0"/>
              <a:t>Example 1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sz="2000" dirty="0" smtClean="0"/>
              <a:t>	Draw a flowchart to find the sum of first 50 natural numbers. </a:t>
            </a:r>
            <a:endParaRPr lang="en-US" sz="2000" b="1" dirty="0" smtClean="0"/>
          </a:p>
          <a:p>
            <a:pPr algn="l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Flowcharts examples:</a:t>
            </a:r>
            <a:br>
              <a:rPr lang="en-US" dirty="0" smtClean="0"/>
            </a:br>
            <a:endParaRPr lang="ar-SA" dirty="0" smtClean="0"/>
          </a:p>
        </p:txBody>
      </p:sp>
      <p:pic>
        <p:nvPicPr>
          <p:cNvPr id="6" name="Picture 5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492896"/>
            <a:ext cx="3534269" cy="3896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l" rtl="0"/>
            <a:r>
              <a:rPr lang="en-US" b="1" dirty="0" smtClean="0"/>
              <a:t>Example 2 </a:t>
            </a:r>
            <a:endParaRPr lang="en-US" dirty="0" smtClean="0"/>
          </a:p>
          <a:p>
            <a:pPr algn="l" rtl="0">
              <a:buNone/>
            </a:pPr>
            <a:r>
              <a:rPr lang="en-US" sz="2000" dirty="0" smtClean="0"/>
              <a:t>	Draw a flowchart to find the largest of three numbers A, B, and C. </a:t>
            </a:r>
          </a:p>
          <a:p>
            <a:pPr algn="l" rtl="0"/>
            <a:endParaRPr lang="ar-SA" dirty="0"/>
          </a:p>
        </p:txBody>
      </p:sp>
      <p:pic>
        <p:nvPicPr>
          <p:cNvPr id="6" name="Picture 5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420888"/>
            <a:ext cx="5325219" cy="3791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l" rtl="0"/>
            <a:r>
              <a:rPr lang="en-US" b="1" dirty="0" smtClean="0"/>
              <a:t>Example 3 </a:t>
            </a:r>
            <a:endParaRPr lang="en-US" dirty="0" smtClean="0"/>
          </a:p>
          <a:p>
            <a:pPr algn="l" rtl="0">
              <a:buNone/>
            </a:pPr>
            <a:r>
              <a:rPr lang="en-US" sz="2000" dirty="0" smtClean="0"/>
              <a:t>	Draw a flowchart for computing factorial N (N!) </a:t>
            </a:r>
          </a:p>
          <a:p>
            <a:pPr algn="l" rtl="0">
              <a:buNone/>
            </a:pPr>
            <a:r>
              <a:rPr lang="en-US" sz="2000" dirty="0" smtClean="0"/>
              <a:t>	Where N! = 1?2?3?....N . 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endParaRPr lang="ar-SA" dirty="0"/>
          </a:p>
        </p:txBody>
      </p:sp>
      <p:pic>
        <p:nvPicPr>
          <p:cNvPr id="7" name="Picture 6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151993"/>
            <a:ext cx="3077005" cy="4706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Communication.</a:t>
            </a:r>
            <a:endParaRPr lang="en-US" dirty="0" smtClean="0"/>
          </a:p>
          <a:p>
            <a:pPr algn="l" rtl="0"/>
            <a:r>
              <a:rPr lang="en-US" dirty="0" smtClean="0"/>
              <a:t>Effective </a:t>
            </a:r>
            <a:r>
              <a:rPr lang="en-US" dirty="0" smtClean="0"/>
              <a:t>analysis. </a:t>
            </a:r>
            <a:endParaRPr lang="en-US" dirty="0" smtClean="0"/>
          </a:p>
          <a:p>
            <a:pPr algn="l" rtl="0"/>
            <a:r>
              <a:rPr lang="en-US" dirty="0" smtClean="0"/>
              <a:t>Proper </a:t>
            </a:r>
            <a:r>
              <a:rPr lang="en-US" dirty="0" smtClean="0"/>
              <a:t>documentation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r>
              <a:rPr lang="en-US" dirty="0" smtClean="0"/>
              <a:t>Efficient </a:t>
            </a:r>
            <a:r>
              <a:rPr lang="en-US" dirty="0" smtClean="0"/>
              <a:t>Coding. </a:t>
            </a:r>
            <a:endParaRPr lang="en-US" dirty="0" smtClean="0"/>
          </a:p>
          <a:p>
            <a:pPr algn="l" rtl="0"/>
            <a:r>
              <a:rPr lang="en-US" dirty="0" smtClean="0"/>
              <a:t>Proper </a:t>
            </a:r>
            <a:r>
              <a:rPr lang="en-US" dirty="0" smtClean="0"/>
              <a:t>Debugging.</a:t>
            </a:r>
            <a:endParaRPr lang="en-US" dirty="0" smtClean="0"/>
          </a:p>
          <a:p>
            <a:pPr algn="l" rtl="0"/>
            <a:r>
              <a:rPr lang="en-US" dirty="0" smtClean="0"/>
              <a:t>Efficient Program Maintenance.</a:t>
            </a:r>
          </a:p>
          <a:p>
            <a:pPr algn="l" rtl="0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Flowchart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Complex logic.</a:t>
            </a:r>
          </a:p>
          <a:p>
            <a:pPr algn="l" rtl="0"/>
            <a:r>
              <a:rPr lang="en-US" dirty="0" smtClean="0"/>
              <a:t>Alterations and Modifications. </a:t>
            </a:r>
          </a:p>
          <a:p>
            <a:pPr algn="l" rtl="0"/>
            <a:r>
              <a:rPr lang="en-US" dirty="0" smtClean="0"/>
              <a:t>Reproduction. </a:t>
            </a:r>
          </a:p>
          <a:p>
            <a:pPr algn="l" rtl="0"/>
            <a:r>
              <a:rPr lang="en-US" dirty="0" smtClean="0"/>
              <a:t>The essentials of what is done can easily be lost in the technical details of how it is done. </a:t>
            </a:r>
          </a:p>
          <a:p>
            <a:pPr algn="l" rtl="0"/>
            <a:endParaRPr lang="ar-S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of Flowchart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206</TotalTime>
  <Words>257</Words>
  <Application>Microsoft Office PowerPoint</Application>
  <PresentationFormat>On-screen Show (4:3)</PresentationFormat>
  <Paragraphs>49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Flowchart</vt:lpstr>
      <vt:lpstr>What is a Flowchart ? </vt:lpstr>
      <vt:lpstr>Slide 3</vt:lpstr>
      <vt:lpstr>Basic flowchart Symbols and Notations </vt:lpstr>
      <vt:lpstr>Flowcharts examples: </vt:lpstr>
      <vt:lpstr>Slide 6</vt:lpstr>
      <vt:lpstr>Slide 7</vt:lpstr>
      <vt:lpstr>Advantages of Flowchart</vt:lpstr>
      <vt:lpstr>Disadvantages of Flowchart</vt:lpstr>
      <vt:lpstr>Case Study: Medical Services.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Flowchart</dc:title>
  <dc:creator>Maram</dc:creator>
  <cp:lastModifiedBy>maram</cp:lastModifiedBy>
  <cp:revision>13</cp:revision>
  <dcterms:created xsi:type="dcterms:W3CDTF">2011-09-26T16:09:24Z</dcterms:created>
  <dcterms:modified xsi:type="dcterms:W3CDTF">2011-10-04T18:41:03Z</dcterms:modified>
</cp:coreProperties>
</file>