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9"/>
  </p:notesMasterIdLst>
  <p:sldIdLst>
    <p:sldId id="256" r:id="rId2"/>
    <p:sldId id="258" r:id="rId3"/>
    <p:sldId id="288" r:id="rId4"/>
    <p:sldId id="257" r:id="rId5"/>
    <p:sldId id="259" r:id="rId6"/>
    <p:sldId id="265" r:id="rId7"/>
    <p:sldId id="266" r:id="rId8"/>
    <p:sldId id="262" r:id="rId9"/>
    <p:sldId id="268" r:id="rId10"/>
    <p:sldId id="263" r:id="rId11"/>
    <p:sldId id="269" r:id="rId12"/>
    <p:sldId id="287" r:id="rId13"/>
    <p:sldId id="274" r:id="rId14"/>
    <p:sldId id="280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83692" autoAdjust="0"/>
  </p:normalViewPr>
  <p:slideViewPr>
    <p:cSldViewPr>
      <p:cViewPr>
        <p:scale>
          <a:sx n="66" d="100"/>
          <a:sy n="66" d="100"/>
        </p:scale>
        <p:origin x="-141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3C0CBF9-D48E-4F72-8362-5F7E1C63699A}" type="datetimeFigureOut">
              <a:rPr lang="en-US"/>
              <a:pPr>
                <a:defRPr/>
              </a:pPr>
              <a:t>10/4/2011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3C939E3-5B98-44B4-A26B-9044BFCC2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F1A085-41D1-440D-A4A0-4F29E0333A50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Data flow diagram shows the flow of data between the different entities and data stores in a system while a flow chart shows the steps involved to carried out a task. In a sense, data flow diagram provides a very high level view of the system, while a flow chart is a lower level view (basically showing the algorithm).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45B9830-3FCF-45C3-964E-77FE7C1C0D25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617747-1222-4DD2-87E9-99A4CFB68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B4D61-045E-49D8-861C-4347A2524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EE05-C40E-40C7-8BA8-37E1BF725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275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4038600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4038600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A78E7-D88D-411F-86AB-FFCB6972F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1275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7338"/>
            <a:ext cx="4038600" cy="2078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57338"/>
            <a:ext cx="4038600" cy="2078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787775"/>
            <a:ext cx="4038600" cy="2079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87775"/>
            <a:ext cx="4038600" cy="2079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9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64E03-7D4E-4220-B631-FC592D178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275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4038600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57338"/>
            <a:ext cx="4038600" cy="2078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87775"/>
            <a:ext cx="4038600" cy="2079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8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DE475-0046-4BB3-8D9F-F4B6DCF35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1275"/>
            <a:ext cx="8229600" cy="5826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24CB5-2EB1-4226-9101-B69821361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BBDBC-04DA-45EF-AEDB-C698B1FD4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3AEAA9-2B10-4422-A816-6B13245EE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BB36F-3A5F-4803-B7E1-2BF20D012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C28771-51A6-4697-BCF3-70EB7C3C7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99DA6-F510-4FA5-A1DB-C1A12135D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931216-079F-436D-BEDF-D9CECCCD8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146CB0-E154-4618-87D6-666F6B2D8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4BFF09-1879-4323-BEAD-ADEF565D4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</a:defRPr>
            </a:lvl1pPr>
            <a:extLst/>
          </a:lstStyle>
          <a:p>
            <a:pPr>
              <a:defRPr/>
            </a:pPr>
            <a:r>
              <a:rPr lang="en-US"/>
              <a:t>Information Systems Engineering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</a:defRPr>
            </a:lvl1pPr>
            <a:extLst/>
          </a:lstStyle>
          <a:p>
            <a:pPr>
              <a:defRPr/>
            </a:pPr>
            <a:fld id="{6E16BE10-12C2-40DF-A6A6-D968FD353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76" r:id="rId2"/>
    <p:sldLayoutId id="2147483886" r:id="rId3"/>
    <p:sldLayoutId id="2147483877" r:id="rId4"/>
    <p:sldLayoutId id="2147483887" r:id="rId5"/>
    <p:sldLayoutId id="2147483878" r:id="rId6"/>
    <p:sldLayoutId id="2147483888" r:id="rId7"/>
    <p:sldLayoutId id="2147483889" r:id="rId8"/>
    <p:sldLayoutId id="2147483890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31925" y="1600200"/>
            <a:ext cx="7407275" cy="14716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Data Flow Diagrams (DFDs)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DA795-947C-4DDD-83C7-F030DB2EBAE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Source/Sink (External Entity)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781300"/>
            <a:ext cx="7559675" cy="21605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External entity that is origin or destination of data (outside the system)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Is the singular form of a department, outside organization, or person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Labels should be noun phrases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 smtClean="0"/>
          </a:p>
          <a:p>
            <a:pPr eaLnBrk="1" hangingPunct="1">
              <a:lnSpc>
                <a:spcPct val="80000"/>
              </a:lnSpc>
            </a:pPr>
            <a:endParaRPr lang="en-US" altLang="en-US" sz="2800" smtClean="0"/>
          </a:p>
          <a:p>
            <a:pPr eaLnBrk="1" hangingPunct="1">
              <a:lnSpc>
                <a:spcPct val="80000"/>
              </a:lnSpc>
            </a:pPr>
            <a:endParaRPr lang="en-US" altLang="en-US" sz="2800" smtClean="0"/>
          </a:p>
          <a:p>
            <a:pPr eaLnBrk="1" hangingPunct="1">
              <a:lnSpc>
                <a:spcPct val="80000"/>
              </a:lnSpc>
            </a:pPr>
            <a:endParaRPr lang="en-US" sz="1500" smtClean="0"/>
          </a:p>
        </p:txBody>
      </p:sp>
      <p:pic>
        <p:nvPicPr>
          <p:cNvPr id="12292" name="Object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1647825"/>
            <a:ext cx="1581150" cy="701675"/>
          </a:xfrm>
          <a:noFill/>
        </p:spPr>
      </p:pic>
      <p:pic>
        <p:nvPicPr>
          <p:cNvPr id="2" name="Object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981075"/>
            <a:ext cx="1800225" cy="1800225"/>
          </a:xfrm>
          <a:noFill/>
        </p:spPr>
      </p:pic>
      <p:pic>
        <p:nvPicPr>
          <p:cNvPr id="12297" name="Object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412875"/>
            <a:ext cx="25193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Object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1781175"/>
            <a:ext cx="19431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68313" y="4724400"/>
            <a:ext cx="75707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en-US" sz="2800" b="0"/>
              <a:t>Source – Entity that supplies data to the system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en-US" sz="2800" b="0"/>
              <a:t>Sink – Entity that receives data from the system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en-US" sz="1500" b="0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en-US" sz="1500" b="0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en-US" sz="1500" b="0"/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1500" b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1D661-5D60-4933-B546-E8151618C5A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3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1275"/>
            <a:ext cx="10018713" cy="1371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Rule: Source/Sink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7931150" cy="503237"/>
          </a:xfrm>
        </p:spPr>
        <p:txBody>
          <a:bodyPr/>
          <a:lstStyle/>
          <a:p>
            <a:pPr eaLnBrk="1" hangingPunct="1"/>
            <a:r>
              <a:rPr lang="en-US" sz="2600" smtClean="0"/>
              <a:t>Must be connected to a process by a data flow</a:t>
            </a:r>
          </a:p>
          <a:p>
            <a:pPr eaLnBrk="1" hangingPunct="1"/>
            <a:endParaRPr lang="en-US" sz="2600" smtClean="0"/>
          </a:p>
        </p:txBody>
      </p:sp>
      <p:pic>
        <p:nvPicPr>
          <p:cNvPr id="40964" name="Object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79775" y="2708275"/>
            <a:ext cx="1579563" cy="704850"/>
          </a:xfrm>
          <a:noFill/>
        </p:spPr>
      </p:pic>
      <p:pic>
        <p:nvPicPr>
          <p:cNvPr id="40966" name="Object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3575" y="4724400"/>
            <a:ext cx="1654175" cy="1654175"/>
          </a:xfrm>
          <a:noFill/>
        </p:spPr>
      </p:pic>
      <p:pic>
        <p:nvPicPr>
          <p:cNvPr id="40968" name="Object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3675" y="3357563"/>
            <a:ext cx="7127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AAF5E0-1FFF-4B61-A138-208A32110F0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The context of an ATM system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762000" y="1600200"/>
            <a:ext cx="7772400" cy="464820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ar-EG">
              <a:ea typeface="Majalla UI"/>
            </a:endParaRPr>
          </a:p>
        </p:txBody>
      </p:sp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64008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CEB2C-D81A-4153-8794-55EDD86E4F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Rules for Using DFD Symbols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8002588" cy="4310062"/>
          </a:xfrm>
        </p:spPr>
        <p:txBody>
          <a:bodyPr/>
          <a:lstStyle/>
          <a:p>
            <a:pPr eaLnBrk="1" hangingPunct="1"/>
            <a:r>
              <a:rPr lang="en-US" sz="2800" smtClean="0"/>
              <a:t>Data Flow That Connects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7308850" y="2060575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YES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8027988" y="2060575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</a:t>
            </a:r>
          </a:p>
        </p:txBody>
      </p:sp>
      <p:graphicFrame>
        <p:nvGraphicFramePr>
          <p:cNvPr id="66651" name="Group 91"/>
          <p:cNvGraphicFramePr>
            <a:graphicFrameLocks noGrp="1"/>
          </p:cNvGraphicFramePr>
          <p:nvPr/>
        </p:nvGraphicFramePr>
        <p:xfrm>
          <a:off x="900113" y="2401888"/>
          <a:ext cx="7775575" cy="3835400"/>
        </p:xfrm>
        <a:graphic>
          <a:graphicData uri="http://schemas.openxmlformats.org/drawingml/2006/table">
            <a:tbl>
              <a:tblPr/>
              <a:tblGrid>
                <a:gridCol w="6321425"/>
                <a:gridCol w="735012"/>
                <a:gridCol w="719138"/>
              </a:tblGrid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process to another process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avie" pitchFamily="82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process to an external entity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avie" pitchFamily="82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process to a data store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avie" pitchFamily="82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 external entity to another external entity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avie" pitchFamily="82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 external entity to a data store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avie" pitchFamily="82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data store to another data store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avie" pitchFamily="82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6629" name="Object 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2492375"/>
            <a:ext cx="503238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637" name="Object 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3716338"/>
            <a:ext cx="503238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638" name="Object 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4437063"/>
            <a:ext cx="503237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648" name="Object 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5084763"/>
            <a:ext cx="503237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649" name="Object 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5734050"/>
            <a:ext cx="503237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657" name="Object 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3068638"/>
            <a:ext cx="503238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06909-284D-4160-9F70-A64B807CCD1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92150"/>
            <a:ext cx="8229600" cy="517525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mtClean="0"/>
              <a:t>Exercise: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400" smtClean="0"/>
              <a:t>Precision Tools sells a line of high-quality woodworking tools. When customers place orders on the company’s Web site, the system checks to see if the items are in stock, issues a status message to the customer, and generates a shipping order to the warehouse, which fills the order. When the order is shipped, the customer is billed. The system also produces various reports.</a:t>
            </a:r>
          </a:p>
          <a:p>
            <a:pPr marL="0" indent="0" eaLnBrk="1" hangingPunct="1"/>
            <a:r>
              <a:rPr lang="en-US" sz="2400" smtClean="0"/>
              <a:t> Draw a context diagram for the order system</a:t>
            </a:r>
          </a:p>
          <a:p>
            <a:pPr marL="0" indent="0" eaLnBrk="1" hangingPunct="1"/>
            <a:r>
              <a:rPr lang="en-US" sz="2400" smtClean="0"/>
              <a:t> Draw DFD diagram  for the order system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355E53-3DB9-4773-97F5-7A4D63B6205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10298113" cy="1371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smtClean="0">
                <a:solidFill>
                  <a:schemeClr val="tx2">
                    <a:satMod val="130000"/>
                  </a:schemeClr>
                </a:solidFill>
              </a:rPr>
              <a:t>Identify Entities,Process,Data Stores &amp; Data Flow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3625"/>
            <a:ext cx="4330700" cy="5318125"/>
          </a:xfrm>
        </p:spPr>
        <p:txBody>
          <a:bodyPr/>
          <a:lstStyle/>
          <a:p>
            <a:pPr eaLnBrk="1" hangingPunct="1"/>
            <a:r>
              <a:rPr lang="en-US" sz="2400" smtClean="0"/>
              <a:t>Entities			</a:t>
            </a:r>
          </a:p>
          <a:p>
            <a:pPr lvl="1" eaLnBrk="1" hangingPunct="1"/>
            <a:r>
              <a:rPr lang="en-US" sz="2000" smtClean="0"/>
              <a:t>Customer</a:t>
            </a:r>
          </a:p>
          <a:p>
            <a:pPr lvl="1" eaLnBrk="1" hangingPunct="1"/>
            <a:r>
              <a:rPr lang="en-US" sz="2000" smtClean="0"/>
              <a:t>Warehouse</a:t>
            </a:r>
          </a:p>
          <a:p>
            <a:pPr lvl="1" eaLnBrk="1" hangingPunct="1"/>
            <a:r>
              <a:rPr lang="en-US" sz="2000" smtClean="0"/>
              <a:t>Accounting</a:t>
            </a:r>
          </a:p>
          <a:p>
            <a:pPr eaLnBrk="1" hangingPunct="1"/>
            <a:r>
              <a:rPr lang="en-US" sz="2400" smtClean="0"/>
              <a:t>Processes</a:t>
            </a:r>
          </a:p>
          <a:p>
            <a:pPr lvl="1" eaLnBrk="1" hangingPunct="1"/>
            <a:r>
              <a:rPr lang="en-US" sz="2000" smtClean="0"/>
              <a:t>1.0 Check Status </a:t>
            </a:r>
          </a:p>
          <a:p>
            <a:pPr lvl="1" eaLnBrk="1" hangingPunct="1"/>
            <a:r>
              <a:rPr lang="en-US" sz="2000" smtClean="0"/>
              <a:t>2.0 Issue Status Messages</a:t>
            </a:r>
          </a:p>
          <a:p>
            <a:pPr lvl="1" eaLnBrk="1" hangingPunct="1"/>
            <a:r>
              <a:rPr lang="en-US" sz="2000" smtClean="0"/>
              <a:t>3.0 Generate Shipping Order</a:t>
            </a:r>
          </a:p>
          <a:p>
            <a:pPr lvl="1" eaLnBrk="1" hangingPunct="1"/>
            <a:r>
              <a:rPr lang="en-US" sz="2000" smtClean="0"/>
              <a:t>4.0 Manage Accounts   Receivable</a:t>
            </a:r>
          </a:p>
          <a:p>
            <a:pPr lvl="1" eaLnBrk="1" hangingPunct="1"/>
            <a:r>
              <a:rPr lang="en-US" sz="2000" smtClean="0"/>
              <a:t>5.0 Produce Reports</a:t>
            </a:r>
          </a:p>
          <a:p>
            <a:pPr eaLnBrk="1" hangingPunct="1"/>
            <a:r>
              <a:rPr lang="en-US" sz="2400" smtClean="0"/>
              <a:t>Data Stores		</a:t>
            </a:r>
          </a:p>
          <a:p>
            <a:pPr lvl="1" eaLnBrk="1" hangingPunct="1"/>
            <a:r>
              <a:rPr lang="en-US" sz="2000" smtClean="0"/>
              <a:t>D1 Pending Orders</a:t>
            </a:r>
          </a:p>
          <a:p>
            <a:pPr lvl="1" eaLnBrk="1" hangingPunct="1"/>
            <a:r>
              <a:rPr lang="en-US" sz="2000" smtClean="0"/>
              <a:t>D2 Accounts Receivable</a:t>
            </a:r>
          </a:p>
          <a:p>
            <a:pPr eaLnBrk="1" hangingPunct="1"/>
            <a:endParaRPr lang="en-US" sz="2000" smtClean="0"/>
          </a:p>
          <a:p>
            <a:pPr lvl="1" eaLnBrk="1" hangingPunct="1"/>
            <a:endParaRPr lang="en-US" sz="2000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572000" y="1052513"/>
            <a:ext cx="5040313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800" b="0"/>
              <a:t>Data Flows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Order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In-Stock Request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Order Data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Status Data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Status Message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Shipping Order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Order Data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Invoice 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Shipping Confirmation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Payment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Accounting Data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Accounts Receivable Data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Order Data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0"/>
              <a:t>Inventory Reports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 b="0"/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endParaRPr lang="en-US" sz="2000" b="0"/>
          </a:p>
        </p:txBody>
      </p:sp>
      <p:sp>
        <p:nvSpPr>
          <p:cNvPr id="22533" name="AutoShape 5"/>
          <p:cNvSpPr>
            <a:spLocks/>
          </p:cNvSpPr>
          <p:nvPr/>
        </p:nvSpPr>
        <p:spPr bwMode="auto">
          <a:xfrm>
            <a:off x="7451725" y="1557338"/>
            <a:ext cx="73025" cy="1439862"/>
          </a:xfrm>
          <a:prstGeom prst="rightBrace">
            <a:avLst>
              <a:gd name="adj1" fmla="val 16431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EG">
              <a:ea typeface="Majalla UI"/>
            </a:endParaRPr>
          </a:p>
        </p:txBody>
      </p:sp>
      <p:sp>
        <p:nvSpPr>
          <p:cNvPr id="22534" name="AutoShape 6"/>
          <p:cNvSpPr>
            <a:spLocks/>
          </p:cNvSpPr>
          <p:nvPr/>
        </p:nvSpPr>
        <p:spPr bwMode="auto">
          <a:xfrm>
            <a:off x="7667625" y="2708275"/>
            <a:ext cx="73025" cy="649288"/>
          </a:xfrm>
          <a:prstGeom prst="rightBrace">
            <a:avLst>
              <a:gd name="adj1" fmla="val 7409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EG">
              <a:ea typeface="Majalla UI"/>
            </a:endParaRPr>
          </a:p>
        </p:txBody>
      </p:sp>
      <p:sp>
        <p:nvSpPr>
          <p:cNvPr id="22535" name="AutoShape 7"/>
          <p:cNvSpPr>
            <a:spLocks/>
          </p:cNvSpPr>
          <p:nvPr/>
        </p:nvSpPr>
        <p:spPr bwMode="auto">
          <a:xfrm>
            <a:off x="7667625" y="3429000"/>
            <a:ext cx="144463" cy="647700"/>
          </a:xfrm>
          <a:prstGeom prst="rightBrace">
            <a:avLst>
              <a:gd name="adj1" fmla="val 373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EG">
              <a:ea typeface="Majalla UI"/>
            </a:endParaRPr>
          </a:p>
        </p:txBody>
      </p:sp>
      <p:sp>
        <p:nvSpPr>
          <p:cNvPr id="22536" name="AutoShape 8"/>
          <p:cNvSpPr>
            <a:spLocks/>
          </p:cNvSpPr>
          <p:nvPr/>
        </p:nvSpPr>
        <p:spPr bwMode="auto">
          <a:xfrm>
            <a:off x="7885113" y="4221163"/>
            <a:ext cx="360362" cy="1223962"/>
          </a:xfrm>
          <a:prstGeom prst="rightBrace">
            <a:avLst>
              <a:gd name="adj1" fmla="val 283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EG">
              <a:ea typeface="Majalla UI"/>
            </a:endParaRPr>
          </a:p>
        </p:txBody>
      </p:sp>
      <p:sp>
        <p:nvSpPr>
          <p:cNvPr id="22537" name="AutoShape 9"/>
          <p:cNvSpPr>
            <a:spLocks/>
          </p:cNvSpPr>
          <p:nvPr/>
        </p:nvSpPr>
        <p:spPr bwMode="auto">
          <a:xfrm>
            <a:off x="8316913" y="5634038"/>
            <a:ext cx="360362" cy="1035050"/>
          </a:xfrm>
          <a:prstGeom prst="rightBrace">
            <a:avLst>
              <a:gd name="adj1" fmla="val 2393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EG">
              <a:ea typeface="Majalla UI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7596188" y="21256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1.0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7812088" y="2852738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2.0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885113" y="35734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3.0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8243888" y="46529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4.0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8642350" y="59499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5.0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91EB5-1E04-49D3-9BA8-B6508579BF7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Object 6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11438" y="1258888"/>
            <a:ext cx="3921125" cy="3390900"/>
          </a:xfrm>
        </p:spPr>
      </p:pic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179388" y="5589588"/>
            <a:ext cx="136683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Context Diagram of Order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5E28B4-DE08-4551-BABF-6C070220C3A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Object 9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476250"/>
            <a:ext cx="6278562" cy="6381750"/>
          </a:xfrm>
        </p:spPr>
      </p:pic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179388" y="5805488"/>
            <a:ext cx="14398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DFD of Order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4D6203-31B0-462C-8BA8-673F5D45FCE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Data Flow Diagrams (DFDs)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447800"/>
            <a:ext cx="7720012" cy="5124450"/>
          </a:xfrm>
        </p:spPr>
        <p:txBody>
          <a:bodyPr/>
          <a:lstStyle/>
          <a:p>
            <a:pPr eaLnBrk="1" hangingPunct="1"/>
            <a:r>
              <a:rPr lang="en-US" sz="2600" smtClean="0"/>
              <a:t>Data flow diagram (DFD) is a picture of the </a:t>
            </a:r>
            <a:r>
              <a:rPr lang="en-US" sz="2600" b="1" smtClean="0"/>
              <a:t>movement of data </a:t>
            </a:r>
            <a:r>
              <a:rPr lang="en-US" sz="2600" smtClean="0"/>
              <a:t>between </a:t>
            </a:r>
            <a:r>
              <a:rPr lang="en-US" sz="2600" b="1" smtClean="0"/>
              <a:t>external entities </a:t>
            </a:r>
            <a:r>
              <a:rPr lang="en-US" sz="2600" smtClean="0"/>
              <a:t>and the </a:t>
            </a:r>
            <a:r>
              <a:rPr lang="en-US" sz="2600" b="1" smtClean="0"/>
              <a:t>processes</a:t>
            </a:r>
            <a:r>
              <a:rPr lang="en-US" sz="2600" smtClean="0"/>
              <a:t> and </a:t>
            </a:r>
            <a:r>
              <a:rPr lang="en-US" sz="2600" b="1" smtClean="0"/>
              <a:t>data stores </a:t>
            </a:r>
            <a:r>
              <a:rPr lang="en-US" sz="2600" smtClean="0"/>
              <a:t>within a system.</a:t>
            </a:r>
          </a:p>
          <a:p>
            <a:pPr eaLnBrk="1" hangingPunct="1"/>
            <a:endParaRPr lang="en-US" sz="2600" smtClean="0"/>
          </a:p>
          <a:p>
            <a:pPr eaLnBrk="1" hangingPunct="1"/>
            <a:r>
              <a:rPr lang="en-US" sz="2600" smtClean="0"/>
              <a:t>Data-flow models are an intuitive way of showing </a:t>
            </a:r>
            <a:r>
              <a:rPr lang="en-US" sz="2600" b="1" smtClean="0"/>
              <a:t>how data is processed by a system.</a:t>
            </a:r>
          </a:p>
          <a:p>
            <a:pPr eaLnBrk="1" hangingPunct="1"/>
            <a:endParaRPr lang="en-US" sz="2600" smtClean="0"/>
          </a:p>
          <a:p>
            <a:r>
              <a:rPr lang="en-US" sz="2600" smtClean="0"/>
              <a:t>Data-flow models are used to show how data flows through a </a:t>
            </a:r>
            <a:r>
              <a:rPr lang="en-US" sz="2600" b="1" smtClean="0"/>
              <a:t>sequence of  processing steps</a:t>
            </a:r>
            <a:r>
              <a:rPr lang="en-US" sz="260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9E70A-DE61-4459-B2B7-C1FB9AC6000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Data Flow Diagrams (DFDs)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447800"/>
            <a:ext cx="7720012" cy="5124450"/>
          </a:xfrm>
        </p:spPr>
        <p:txBody>
          <a:bodyPr/>
          <a:lstStyle/>
          <a:p>
            <a:pPr eaLnBrk="1" hangingPunct="1"/>
            <a:r>
              <a:rPr lang="en-US" sz="2600" smtClean="0"/>
              <a:t>DFDs are particularly useful during the </a:t>
            </a:r>
            <a:r>
              <a:rPr lang="en-US" sz="2600" b="1" smtClean="0"/>
              <a:t>analysis of requirements </a:t>
            </a:r>
            <a:r>
              <a:rPr lang="en-US" sz="2600" smtClean="0"/>
              <a:t>as they can be used to show end-to-end processing in a system.</a:t>
            </a:r>
          </a:p>
          <a:p>
            <a:pPr eaLnBrk="1" hangingPunct="1"/>
            <a:endParaRPr lang="en-US" sz="2600" smtClean="0"/>
          </a:p>
          <a:p>
            <a:pPr eaLnBrk="1" hangingPunct="1"/>
            <a:r>
              <a:rPr lang="en-US" sz="2600" smtClean="0"/>
              <a:t>That is, they show the entire sequence of actions that take place from an </a:t>
            </a:r>
            <a:r>
              <a:rPr lang="en-US" sz="2600" b="1" smtClean="0"/>
              <a:t>input</a:t>
            </a:r>
            <a:r>
              <a:rPr lang="en-US" sz="2600" smtClean="0"/>
              <a:t> being processed to the corresponding </a:t>
            </a:r>
            <a:r>
              <a:rPr lang="en-US" sz="2600" b="1" smtClean="0"/>
              <a:t>output</a:t>
            </a:r>
            <a:r>
              <a:rPr lang="en-US" sz="2600" smtClean="0"/>
              <a:t> that is the system's response.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6ECD13-FD86-41C0-A7C3-C3D3A7D5480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DFD Symbols (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Gane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&amp;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Sarson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)</a:t>
            </a:r>
          </a:p>
        </p:txBody>
      </p:sp>
      <p:pic>
        <p:nvPicPr>
          <p:cNvPr id="3081" name="Object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713" y="1484313"/>
            <a:ext cx="1439862" cy="1439862"/>
          </a:xfrm>
          <a:noFill/>
        </p:spPr>
      </p:pic>
      <p:pic>
        <p:nvPicPr>
          <p:cNvPr id="3092" name="Object 2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3413125"/>
            <a:ext cx="1800225" cy="120650"/>
          </a:xfrm>
          <a:noFill/>
        </p:spPr>
      </p:pic>
      <p:pic>
        <p:nvPicPr>
          <p:cNvPr id="3085" name="Object 1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47813" y="4292600"/>
            <a:ext cx="2087562" cy="725488"/>
          </a:xfrm>
          <a:noFill/>
        </p:spPr>
      </p:pic>
      <p:pic>
        <p:nvPicPr>
          <p:cNvPr id="3089" name="Object 1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763713" y="5646738"/>
            <a:ext cx="1655762" cy="735012"/>
          </a:xfr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851275" y="1820863"/>
            <a:ext cx="15589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b="0"/>
              <a:t>Process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27463" y="3173413"/>
            <a:ext cx="1854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b="0"/>
              <a:t>Data</a:t>
            </a:r>
            <a:r>
              <a:rPr lang="en-US"/>
              <a:t> </a:t>
            </a:r>
            <a:r>
              <a:rPr lang="en-US" sz="3000" b="0"/>
              <a:t>Flow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800475" y="4341813"/>
            <a:ext cx="19605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b="0"/>
              <a:t>Data</a:t>
            </a:r>
            <a:r>
              <a:rPr lang="en-US"/>
              <a:t> </a:t>
            </a:r>
            <a:r>
              <a:rPr lang="en-US" sz="3000" b="0"/>
              <a:t>Store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798888" y="5680075"/>
            <a:ext cx="50498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b="0"/>
              <a:t>Source/Sink (External Entity)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1F6340-C887-426F-A68C-42DD1AE8503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79" grpId="0"/>
      <p:bldP spid="30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Process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3213100"/>
            <a:ext cx="8362950" cy="2016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000" smtClean="0"/>
              <a:t>Work or actions performed on data (inside the system) 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Labels should be verb phrases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Receives input data and produces output</a:t>
            </a:r>
          </a:p>
          <a:p>
            <a:pPr eaLnBrk="1" hangingPunct="1">
              <a:lnSpc>
                <a:spcPct val="90000"/>
              </a:lnSpc>
            </a:pPr>
            <a:endParaRPr lang="en-US" sz="3000" smtClean="0"/>
          </a:p>
          <a:p>
            <a:pPr eaLnBrk="1" hangingPunct="1">
              <a:lnSpc>
                <a:spcPct val="90000"/>
              </a:lnSpc>
            </a:pPr>
            <a:endParaRPr lang="en-US" sz="30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8200" name="Object 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11525" y="1052513"/>
            <a:ext cx="1908175" cy="1908175"/>
          </a:xfrm>
          <a:noFill/>
        </p:spPr>
      </p:pic>
      <p:pic>
        <p:nvPicPr>
          <p:cNvPr id="8213" name="Object 2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31913" y="1628775"/>
            <a:ext cx="2576512" cy="569913"/>
          </a:xfrm>
          <a:noFill/>
        </p:spPr>
      </p:pic>
      <p:pic>
        <p:nvPicPr>
          <p:cNvPr id="8215" name="Object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1700213"/>
            <a:ext cx="2016125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E6B7D-F15B-4C6F-B2D0-26B057585F7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Rule 1: Process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23988"/>
            <a:ext cx="7991475" cy="1428750"/>
          </a:xfrm>
        </p:spPr>
        <p:txBody>
          <a:bodyPr/>
          <a:lstStyle/>
          <a:p>
            <a:pPr eaLnBrk="1" hangingPunct="1"/>
            <a:r>
              <a:rPr lang="en-US" sz="3000" smtClean="0"/>
              <a:t>Can have more than one outgoing data flow or more than one incoming data flow</a:t>
            </a:r>
          </a:p>
        </p:txBody>
      </p:sp>
      <p:pic>
        <p:nvPicPr>
          <p:cNvPr id="24580" name="Object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75" y="2565400"/>
            <a:ext cx="1800225" cy="1800225"/>
          </a:xfrm>
          <a:noFill/>
        </p:spPr>
      </p:pic>
      <p:pic>
        <p:nvPicPr>
          <p:cNvPr id="24595" name="Object 1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3509963"/>
            <a:ext cx="2089150" cy="352425"/>
          </a:xfrm>
          <a:noFill/>
        </p:spPr>
      </p:pic>
      <p:pic>
        <p:nvPicPr>
          <p:cNvPr id="24590" name="Object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3216275"/>
            <a:ext cx="21177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Object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2997200"/>
            <a:ext cx="20891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Object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375" y="465296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8" name="Object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250" y="5157788"/>
            <a:ext cx="2190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9" name="Object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250" y="5589588"/>
            <a:ext cx="2190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0" name="Object 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9700" y="5373688"/>
            <a:ext cx="20891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8BA37-6E24-4E3C-BFE3-EA961B23CEB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Rule 2: Process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8147050" cy="1295400"/>
          </a:xfrm>
        </p:spPr>
        <p:txBody>
          <a:bodyPr/>
          <a:lstStyle/>
          <a:p>
            <a:pPr eaLnBrk="1" hangingPunct="1"/>
            <a:r>
              <a:rPr lang="en-US" sz="3000" smtClean="0"/>
              <a:t>Can connect to any other symbol (including another process symbol)</a:t>
            </a:r>
          </a:p>
          <a:p>
            <a:pPr eaLnBrk="1" hangingPunct="1"/>
            <a:endParaRPr lang="en-US" sz="3000" smtClean="0"/>
          </a:p>
        </p:txBody>
      </p:sp>
      <p:pic>
        <p:nvPicPr>
          <p:cNvPr id="25604" name="Object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8175" y="3355975"/>
            <a:ext cx="1800225" cy="1800225"/>
          </a:xfrm>
          <a:noFill/>
        </p:spPr>
      </p:pic>
      <p:pic>
        <p:nvPicPr>
          <p:cNvPr id="25606" name="Object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3357563"/>
            <a:ext cx="1800225" cy="1800225"/>
          </a:xfrm>
          <a:noFill/>
        </p:spPr>
      </p:pic>
      <p:pic>
        <p:nvPicPr>
          <p:cNvPr id="25608" name="Object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3957638"/>
            <a:ext cx="188595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Object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3957638"/>
            <a:ext cx="201612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Object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7050" y="3779838"/>
            <a:ext cx="19081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F887F-56B5-439C-BE4F-16B63BDF679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Data Store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432050"/>
            <a:ext cx="8075613" cy="4310063"/>
          </a:xfrm>
        </p:spPr>
        <p:txBody>
          <a:bodyPr/>
          <a:lstStyle/>
          <a:p>
            <a:pPr eaLnBrk="1" hangingPunct="1"/>
            <a:r>
              <a:rPr lang="en-US" sz="3000" smtClean="0"/>
              <a:t>Is used in a DFD to represent data that the system stores</a:t>
            </a:r>
          </a:p>
          <a:p>
            <a:pPr eaLnBrk="1" hangingPunct="1"/>
            <a:r>
              <a:rPr lang="en-US" sz="3000" smtClean="0"/>
              <a:t>Labels should be noun phrases</a:t>
            </a:r>
          </a:p>
          <a:p>
            <a:pPr eaLnBrk="1" hangingPunct="1"/>
            <a:endParaRPr lang="en-US" sz="3000" smtClean="0"/>
          </a:p>
          <a:p>
            <a:pPr eaLnBrk="1" hangingPunct="1"/>
            <a:endParaRPr lang="en-US" sz="3000" smtClean="0"/>
          </a:p>
        </p:txBody>
      </p:sp>
      <p:pic>
        <p:nvPicPr>
          <p:cNvPr id="11268" name="Object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1268413"/>
            <a:ext cx="2727325" cy="954087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16D90-BBF1-4C44-99DE-6204C4B13C5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Rule: Data Store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8291513" cy="9350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000" smtClean="0"/>
              <a:t>Must have at least one incoming and one outgoing data flow</a:t>
            </a:r>
          </a:p>
        </p:txBody>
      </p:sp>
      <p:pic>
        <p:nvPicPr>
          <p:cNvPr id="36869" name="Object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59113" y="4149725"/>
            <a:ext cx="2160587" cy="755650"/>
          </a:xfrm>
          <a:noFill/>
        </p:spPr>
      </p:pic>
      <p:pic>
        <p:nvPicPr>
          <p:cNvPr id="36871" name="Object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25900" y="2565400"/>
            <a:ext cx="1554163" cy="1622425"/>
          </a:xfrm>
          <a:noFill/>
        </p:spPr>
      </p:pic>
      <p:pic>
        <p:nvPicPr>
          <p:cNvPr id="36873" name="Object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3838" y="4868863"/>
            <a:ext cx="1189037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39BE4-B978-49D2-9433-6ABC4A05B9A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Systems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1378</TotalTime>
  <Words>633</Words>
  <Application>Microsoft Office PowerPoint</Application>
  <PresentationFormat>On-screen Show (4:3)</PresentationFormat>
  <Paragraphs>130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Gill Sans MT</vt:lpstr>
      <vt:lpstr>Wingdings 2</vt:lpstr>
      <vt:lpstr>Verdana</vt:lpstr>
      <vt:lpstr>Calibri</vt:lpstr>
      <vt:lpstr>Wingdings</vt:lpstr>
      <vt:lpstr>Majalla UI</vt:lpstr>
      <vt:lpstr>Ravie</vt:lpstr>
      <vt:lpstr>Symbol</vt:lpstr>
      <vt:lpstr>Solstice</vt:lpstr>
      <vt:lpstr>Data Flow Diagrams (DFDs)</vt:lpstr>
      <vt:lpstr>Data Flow Diagrams (DFDs)</vt:lpstr>
      <vt:lpstr>Data Flow Diagrams (DFDs)</vt:lpstr>
      <vt:lpstr>DFD Symbols (Gane &amp; Sarson)</vt:lpstr>
      <vt:lpstr>Process</vt:lpstr>
      <vt:lpstr>Rule 1: Process</vt:lpstr>
      <vt:lpstr>Rule 2: Process</vt:lpstr>
      <vt:lpstr>Data Store</vt:lpstr>
      <vt:lpstr>Rule: Data Store</vt:lpstr>
      <vt:lpstr>Source/Sink (External Entity)</vt:lpstr>
      <vt:lpstr>Rule: Source/Sink</vt:lpstr>
      <vt:lpstr>The context of an ATM system</vt:lpstr>
      <vt:lpstr>Rules for Using DFD Symbols</vt:lpstr>
      <vt:lpstr>Slide 14</vt:lpstr>
      <vt:lpstr>Identify Entities,Process,Data Stores &amp; Data Flow</vt:lpstr>
      <vt:lpstr>Slide 16</vt:lpstr>
      <vt:lpstr>Slide 17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Siew Ben Jern</dc:creator>
  <cp:lastModifiedBy>maram</cp:lastModifiedBy>
  <cp:revision>88</cp:revision>
  <dcterms:created xsi:type="dcterms:W3CDTF">2006-12-01T11:13:28Z</dcterms:created>
  <dcterms:modified xsi:type="dcterms:W3CDTF">2011-10-04T18:48:54Z</dcterms:modified>
</cp:coreProperties>
</file>