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6"/>
  </p:notesMasterIdLst>
  <p:sldIdLst>
    <p:sldId id="257" r:id="rId2"/>
    <p:sldId id="271" r:id="rId3"/>
    <p:sldId id="272" r:id="rId4"/>
    <p:sldId id="273" r:id="rId5"/>
    <p:sldId id="274" r:id="rId6"/>
    <p:sldId id="275" r:id="rId7"/>
    <p:sldId id="276" r:id="rId8"/>
    <p:sldId id="269" r:id="rId9"/>
    <p:sldId id="260" r:id="rId10"/>
    <p:sldId id="270" r:id="rId11"/>
    <p:sldId id="259" r:id="rId12"/>
    <p:sldId id="261" r:id="rId13"/>
    <p:sldId id="262" r:id="rId14"/>
    <p:sldId id="263" r:id="rId15"/>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pitchFamily="34" charset="0"/>
        <a:ea typeface="+mn-ea"/>
        <a:cs typeface="Arial" pitchFamily="34" charset="0"/>
      </a:defRPr>
    </a:lvl1pPr>
    <a:lvl2pPr marL="457200" algn="l" rtl="0" fontAlgn="base">
      <a:spcBef>
        <a:spcPct val="0"/>
      </a:spcBef>
      <a:spcAft>
        <a:spcPct val="0"/>
      </a:spcAft>
      <a:defRPr kern="1200">
        <a:solidFill>
          <a:schemeClr val="tx1"/>
        </a:solidFill>
        <a:latin typeface="Arial" pitchFamily="34" charset="0"/>
        <a:ea typeface="+mn-ea"/>
        <a:cs typeface="Arial" pitchFamily="34" charset="0"/>
      </a:defRPr>
    </a:lvl2pPr>
    <a:lvl3pPr marL="914400" algn="l" rtl="0" fontAlgn="base">
      <a:spcBef>
        <a:spcPct val="0"/>
      </a:spcBef>
      <a:spcAft>
        <a:spcPct val="0"/>
      </a:spcAft>
      <a:defRPr kern="1200">
        <a:solidFill>
          <a:schemeClr val="tx1"/>
        </a:solidFill>
        <a:latin typeface="Arial" pitchFamily="34" charset="0"/>
        <a:ea typeface="+mn-ea"/>
        <a:cs typeface="Arial" pitchFamily="34" charset="0"/>
      </a:defRPr>
    </a:lvl3pPr>
    <a:lvl4pPr marL="1371600" algn="l" rtl="0" fontAlgn="base">
      <a:spcBef>
        <a:spcPct val="0"/>
      </a:spcBef>
      <a:spcAft>
        <a:spcPct val="0"/>
      </a:spcAft>
      <a:defRPr kern="1200">
        <a:solidFill>
          <a:schemeClr val="tx1"/>
        </a:solidFill>
        <a:latin typeface="Arial" pitchFamily="34" charset="0"/>
        <a:ea typeface="+mn-ea"/>
        <a:cs typeface="Arial" pitchFamily="34" charset="0"/>
      </a:defRPr>
    </a:lvl4pPr>
    <a:lvl5pPr marL="1828800" algn="l" rtl="0" fontAlgn="base">
      <a:spcBef>
        <a:spcPct val="0"/>
      </a:spcBef>
      <a:spcAft>
        <a:spcPct val="0"/>
      </a:spcAft>
      <a:defRPr kern="1200">
        <a:solidFill>
          <a:schemeClr val="tx1"/>
        </a:solidFill>
        <a:latin typeface="Arial" pitchFamily="34" charset="0"/>
        <a:ea typeface="+mn-ea"/>
        <a:cs typeface="Arial" pitchFamily="34" charset="0"/>
      </a:defRPr>
    </a:lvl5pPr>
    <a:lvl6pPr marL="2286000" algn="r" defTabSz="914400" rtl="1" eaLnBrk="1" latinLnBrk="0" hangingPunct="1">
      <a:defRPr kern="1200">
        <a:solidFill>
          <a:schemeClr val="tx1"/>
        </a:solidFill>
        <a:latin typeface="Arial" pitchFamily="34" charset="0"/>
        <a:ea typeface="+mn-ea"/>
        <a:cs typeface="Arial" pitchFamily="34" charset="0"/>
      </a:defRPr>
    </a:lvl6pPr>
    <a:lvl7pPr marL="2743200" algn="r" defTabSz="914400" rtl="1" eaLnBrk="1" latinLnBrk="0" hangingPunct="1">
      <a:defRPr kern="1200">
        <a:solidFill>
          <a:schemeClr val="tx1"/>
        </a:solidFill>
        <a:latin typeface="Arial" pitchFamily="34" charset="0"/>
        <a:ea typeface="+mn-ea"/>
        <a:cs typeface="Arial" pitchFamily="34" charset="0"/>
      </a:defRPr>
    </a:lvl7pPr>
    <a:lvl8pPr marL="3200400" algn="r" defTabSz="914400" rtl="1" eaLnBrk="1" latinLnBrk="0" hangingPunct="1">
      <a:defRPr kern="1200">
        <a:solidFill>
          <a:schemeClr val="tx1"/>
        </a:solidFill>
        <a:latin typeface="Arial" pitchFamily="34" charset="0"/>
        <a:ea typeface="+mn-ea"/>
        <a:cs typeface="Arial" pitchFamily="34" charset="0"/>
      </a:defRPr>
    </a:lvl8pPr>
    <a:lvl9pPr marL="3657600" algn="r" defTabSz="914400" rtl="1" eaLnBrk="1" latinLnBrk="0" hangingPunct="1">
      <a:defRPr kern="1200">
        <a:solidFill>
          <a:schemeClr val="tx1"/>
        </a:solidFill>
        <a:latin typeface="Arial" pitchFamily="34" charset="0"/>
        <a:ea typeface="+mn-ea"/>
        <a:cs typeface="Arial" pitchFamily="34"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99"/>
    <a:srgbClr val="CC0066"/>
    <a:srgbClr val="66CCFF"/>
    <a:srgbClr val="CCCCFF"/>
    <a:srgbClr val="3366FF"/>
    <a:srgbClr val="9966FF"/>
    <a:srgbClr val="9999FF"/>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128" autoAdjust="0"/>
    <p:restoredTop sz="78853" autoAdjust="0"/>
  </p:normalViewPr>
  <p:slideViewPr>
    <p:cSldViewPr>
      <p:cViewPr varScale="1">
        <p:scale>
          <a:sx n="57" d="100"/>
          <a:sy n="57" d="100"/>
        </p:scale>
        <p:origin x="-1764" y="-8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650"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endParaRPr lang="en-GB"/>
          </a:p>
        </p:txBody>
      </p:sp>
      <p:sp>
        <p:nvSpPr>
          <p:cNvPr id="27651"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en-GB"/>
          </a:p>
        </p:txBody>
      </p:sp>
      <p:sp>
        <p:nvSpPr>
          <p:cNvPr id="16388" name="Rectangle 4"/>
          <p:cNvSpPr>
            <a:spLocks noRo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7653"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GB" noProof="0" smtClean="0"/>
              <a:t>Click to edit Master text styles</a:t>
            </a:r>
          </a:p>
          <a:p>
            <a:pPr lvl="1"/>
            <a:r>
              <a:rPr lang="en-GB" noProof="0" smtClean="0"/>
              <a:t>Second level</a:t>
            </a:r>
          </a:p>
          <a:p>
            <a:pPr lvl="2"/>
            <a:r>
              <a:rPr lang="en-GB" noProof="0" smtClean="0"/>
              <a:t>Third level</a:t>
            </a:r>
          </a:p>
          <a:p>
            <a:pPr lvl="3"/>
            <a:r>
              <a:rPr lang="en-GB" noProof="0" smtClean="0"/>
              <a:t>Fourth level</a:t>
            </a:r>
          </a:p>
          <a:p>
            <a:pPr lvl="4"/>
            <a:r>
              <a:rPr lang="en-GB" noProof="0" smtClean="0"/>
              <a:t>Fifth level</a:t>
            </a:r>
          </a:p>
        </p:txBody>
      </p:sp>
      <p:sp>
        <p:nvSpPr>
          <p:cNvPr id="27654"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pPr>
              <a:defRPr/>
            </a:pPr>
            <a:endParaRPr lang="en-GB"/>
          </a:p>
        </p:txBody>
      </p:sp>
      <p:sp>
        <p:nvSpPr>
          <p:cNvPr id="27655"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2145FA20-5B7E-4BDB-A18F-6F646590DF4C}" type="slidenum">
              <a:rPr lang="en-GB"/>
              <a:pPr>
                <a:defRPr/>
              </a:pPr>
              <a:t>‹#›</a:t>
            </a:fld>
            <a:endParaRPr lang="en-GB"/>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34" charset="0"/>
        <a:ea typeface="+mn-ea"/>
        <a:cs typeface="Arial" pitchFamily="34" charset="0"/>
      </a:defRPr>
    </a:lvl1pPr>
    <a:lvl2pPr marL="457200" algn="l" rtl="0" eaLnBrk="0" fontAlgn="base" hangingPunct="0">
      <a:spcBef>
        <a:spcPct val="30000"/>
      </a:spcBef>
      <a:spcAft>
        <a:spcPct val="0"/>
      </a:spcAft>
      <a:defRPr sz="1200" kern="1200">
        <a:solidFill>
          <a:schemeClr val="tx1"/>
        </a:solidFill>
        <a:latin typeface="Arial" pitchFamily="34" charset="0"/>
        <a:ea typeface="+mn-ea"/>
        <a:cs typeface="Arial" pitchFamily="34" charset="0"/>
      </a:defRPr>
    </a:lvl2pPr>
    <a:lvl3pPr marL="914400" algn="l" rtl="0" eaLnBrk="0" fontAlgn="base" hangingPunct="0">
      <a:spcBef>
        <a:spcPct val="30000"/>
      </a:spcBef>
      <a:spcAft>
        <a:spcPct val="0"/>
      </a:spcAft>
      <a:defRPr sz="1200" kern="1200">
        <a:solidFill>
          <a:schemeClr val="tx1"/>
        </a:solidFill>
        <a:latin typeface="Arial" pitchFamily="34" charset="0"/>
        <a:ea typeface="+mn-ea"/>
        <a:cs typeface="Arial" pitchFamily="34" charset="0"/>
      </a:defRPr>
    </a:lvl3pPr>
    <a:lvl4pPr marL="1371600" algn="l" rtl="0" eaLnBrk="0" fontAlgn="base" hangingPunct="0">
      <a:spcBef>
        <a:spcPct val="30000"/>
      </a:spcBef>
      <a:spcAft>
        <a:spcPct val="0"/>
      </a:spcAft>
      <a:defRPr sz="1200" kern="1200">
        <a:solidFill>
          <a:schemeClr val="tx1"/>
        </a:solidFill>
        <a:latin typeface="Arial" pitchFamily="34" charset="0"/>
        <a:ea typeface="+mn-ea"/>
        <a:cs typeface="Arial" pitchFamily="34" charset="0"/>
      </a:defRPr>
    </a:lvl4pPr>
    <a:lvl5pPr marL="1828800" algn="l" rtl="0" eaLnBrk="0" fontAlgn="base" hangingPunct="0">
      <a:spcBef>
        <a:spcPct val="30000"/>
      </a:spcBef>
      <a:spcAft>
        <a:spcPct val="0"/>
      </a:spcAft>
      <a:defRPr sz="1200" kern="1200">
        <a:solidFill>
          <a:schemeClr val="tx1"/>
        </a:solidFill>
        <a:latin typeface="Arial" pitchFamily="34" charset="0"/>
        <a:ea typeface="+mn-ea"/>
        <a:cs typeface="Arial" pitchFamily="34" charset="0"/>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7"/>
          <p:cNvSpPr>
            <a:spLocks noGrp="1" noChangeArrowheads="1"/>
          </p:cNvSpPr>
          <p:nvPr>
            <p:ph type="sldNum" sz="quarter" idx="5"/>
          </p:nvPr>
        </p:nvSpPr>
        <p:spPr>
          <a:noFill/>
        </p:spPr>
        <p:txBody>
          <a:bodyPr/>
          <a:lstStyle/>
          <a:p>
            <a:fld id="{1E33F171-50CD-413D-ABA9-F2F6EE5D813C}" type="slidenum">
              <a:rPr lang="en-GB" smtClean="0"/>
              <a:pPr/>
              <a:t>3</a:t>
            </a:fld>
            <a:endParaRPr lang="en-GB" smtClean="0"/>
          </a:p>
        </p:txBody>
      </p:sp>
      <p:sp>
        <p:nvSpPr>
          <p:cNvPr id="17411" name="Rectangle 2"/>
          <p:cNvSpPr>
            <a:spLocks noRot="1" noChangeArrowheads="1" noTextEdit="1"/>
          </p:cNvSpPr>
          <p:nvPr>
            <p:ph type="sldImg"/>
          </p:nvPr>
        </p:nvSpPr>
        <p:spPr>
          <a:ln/>
        </p:spPr>
      </p:sp>
      <p:sp>
        <p:nvSpPr>
          <p:cNvPr id="17412" name="Rectangle 3"/>
          <p:cNvSpPr>
            <a:spLocks noGrp="1" noChangeArrowheads="1"/>
          </p:cNvSpPr>
          <p:nvPr>
            <p:ph type="body" idx="1"/>
          </p:nvPr>
        </p:nvSpPr>
        <p:spPr>
          <a:noFill/>
          <a:ln/>
        </p:spPr>
        <p:txBody>
          <a:bodyPr/>
          <a:lstStyle/>
          <a:p>
            <a:pPr eaLnBrk="1" hangingPunct="1"/>
            <a:endParaRPr lang="en-GB"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7"/>
          <p:cNvSpPr>
            <a:spLocks noGrp="1" noChangeArrowheads="1"/>
          </p:cNvSpPr>
          <p:nvPr>
            <p:ph type="sldNum" sz="quarter" idx="5"/>
          </p:nvPr>
        </p:nvSpPr>
        <p:spPr>
          <a:noFill/>
        </p:spPr>
        <p:txBody>
          <a:bodyPr/>
          <a:lstStyle/>
          <a:p>
            <a:fld id="{D1AA4B3D-3003-4C52-BBD0-431F858A4977}" type="slidenum">
              <a:rPr lang="en-GB" smtClean="0"/>
              <a:pPr/>
              <a:t>5</a:t>
            </a:fld>
            <a:endParaRPr lang="en-GB" smtClean="0"/>
          </a:p>
        </p:txBody>
      </p:sp>
      <p:sp>
        <p:nvSpPr>
          <p:cNvPr id="18435" name="Rectangle 2"/>
          <p:cNvSpPr>
            <a:spLocks noRot="1" noChangeArrowheads="1" noTextEdit="1"/>
          </p:cNvSpPr>
          <p:nvPr>
            <p:ph type="sldImg"/>
          </p:nvPr>
        </p:nvSpPr>
        <p:spPr>
          <a:ln/>
        </p:spPr>
      </p:sp>
      <p:sp>
        <p:nvSpPr>
          <p:cNvPr id="18436" name="Rectangle 3"/>
          <p:cNvSpPr>
            <a:spLocks noGrp="1" noChangeArrowheads="1"/>
          </p:cNvSpPr>
          <p:nvPr>
            <p:ph type="body" idx="1"/>
          </p:nvPr>
        </p:nvSpPr>
        <p:spPr>
          <a:noFill/>
          <a:ln/>
        </p:spPr>
        <p:txBody>
          <a:bodyPr/>
          <a:lstStyle/>
          <a:p>
            <a:pPr algn="just" eaLnBrk="1" hangingPunct="1">
              <a:spcBef>
                <a:spcPct val="0"/>
              </a:spcBef>
              <a:buFontTx/>
              <a:buChar char="•"/>
            </a:pPr>
            <a:r>
              <a:rPr lang="en-GB" smtClean="0">
                <a:solidFill>
                  <a:srgbClr val="000099"/>
                </a:solidFill>
              </a:rPr>
              <a:t>(Information: account number, balance, customer name, address, account type, interest rate, and opening date), (Behaviour: open, close, deposit, withdraw, change type, change customer, and change address) As a result, any changes to the banking system regarding accounts can simply be implemented in the account object</a:t>
            </a:r>
          </a:p>
          <a:p>
            <a:pPr eaLnBrk="1" hangingPunct="1"/>
            <a:endParaRPr lang="en-GB"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7"/>
          <p:cNvSpPr>
            <a:spLocks noGrp="1" noChangeArrowheads="1"/>
          </p:cNvSpPr>
          <p:nvPr>
            <p:ph type="sldNum" sz="quarter" idx="5"/>
          </p:nvPr>
        </p:nvSpPr>
        <p:spPr>
          <a:noFill/>
        </p:spPr>
        <p:txBody>
          <a:bodyPr/>
          <a:lstStyle/>
          <a:p>
            <a:fld id="{CBAC520A-79D8-4A04-9BD6-6190DD3A0913}" type="slidenum">
              <a:rPr lang="en-GB" smtClean="0"/>
              <a:pPr/>
              <a:t>6</a:t>
            </a:fld>
            <a:endParaRPr lang="en-GB" smtClean="0"/>
          </a:p>
        </p:txBody>
      </p:sp>
      <p:sp>
        <p:nvSpPr>
          <p:cNvPr id="19459" name="Rectangle 2"/>
          <p:cNvSpPr>
            <a:spLocks noRot="1" noChangeArrowheads="1" noTextEdit="1"/>
          </p:cNvSpPr>
          <p:nvPr>
            <p:ph type="sldImg"/>
          </p:nvPr>
        </p:nvSpPr>
        <p:spPr>
          <a:ln/>
        </p:spPr>
      </p:sp>
      <p:sp>
        <p:nvSpPr>
          <p:cNvPr id="19460" name="Rectangle 3"/>
          <p:cNvSpPr>
            <a:spLocks noGrp="1" noChangeArrowheads="1"/>
          </p:cNvSpPr>
          <p:nvPr>
            <p:ph type="body" idx="1"/>
          </p:nvPr>
        </p:nvSpPr>
        <p:spPr>
          <a:noFill/>
          <a:ln/>
        </p:spPr>
        <p:txBody>
          <a:bodyPr/>
          <a:lstStyle/>
          <a:p>
            <a:pPr lvl="1" eaLnBrk="1" hangingPunct="1">
              <a:lnSpc>
                <a:spcPct val="90000"/>
              </a:lnSpc>
            </a:pPr>
            <a:r>
              <a:rPr lang="en-GB" i="1" smtClean="0">
                <a:solidFill>
                  <a:srgbClr val="CC0066"/>
                </a:solidFill>
              </a:rPr>
              <a:t>There are hundreds of different types of mammals: dogs, cats, humans, whales, and so on. Each of these has certain characteristics that are unique and certain characteristics that are common to the whole group, such as having hair and being warm blooded. In object oriented terms, there is a mammal object that holds the common characteristics. This object is the parent of the child objects cat, dog, human, whale, etc. The dog object inherits the characteristics of the mammal object, and has some additional dog characteristics of its own, One of the major benefits of inheritance is ease of maintenance. When something changes that affects all mammals, only the parent object needs to change—the child objects will automatically inherit the changes.</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AD45EAA6-0D85-4227-BF7C-3B10848640DE}" type="slidenum">
              <a:rPr lang="en-GB" smtClean="0"/>
              <a:pPr/>
              <a:t>7</a:t>
            </a:fld>
            <a:endParaRPr lang="en-GB" smtClean="0"/>
          </a:p>
        </p:txBody>
      </p:sp>
      <p:sp>
        <p:nvSpPr>
          <p:cNvPr id="20483" name="Rectangle 2"/>
          <p:cNvSpPr>
            <a:spLocks noRot="1" noChangeArrowheads="1" noTextEdit="1"/>
          </p:cNvSpPr>
          <p:nvPr>
            <p:ph type="sldImg"/>
          </p:nvPr>
        </p:nvSpPr>
        <p:spPr>
          <a:ln/>
        </p:spPr>
      </p:sp>
      <p:sp>
        <p:nvSpPr>
          <p:cNvPr id="20484" name="Rectangle 3"/>
          <p:cNvSpPr>
            <a:spLocks noGrp="1" noChangeArrowheads="1"/>
          </p:cNvSpPr>
          <p:nvPr>
            <p:ph type="body" idx="1"/>
          </p:nvPr>
        </p:nvSpPr>
        <p:spPr>
          <a:noFill/>
          <a:ln/>
        </p:spPr>
        <p:txBody>
          <a:bodyPr/>
          <a:lstStyle/>
          <a:p>
            <a:pPr algn="just" eaLnBrk="1" hangingPunct="1">
              <a:spcBef>
                <a:spcPct val="0"/>
              </a:spcBef>
              <a:buFontTx/>
              <a:buChar char="•"/>
            </a:pPr>
            <a:r>
              <a:rPr lang="en-GB" smtClean="0">
                <a:solidFill>
                  <a:srgbClr val="000099"/>
                </a:solidFill>
              </a:rPr>
              <a:t>we might be building a graphic drawing system. When the user wants to draw something, be it a line, circle, or rectangle, the system issues a </a:t>
            </a:r>
            <a:r>
              <a:rPr lang="en-GB" b="1" smtClean="0">
                <a:solidFill>
                  <a:srgbClr val="000099"/>
                </a:solidFill>
              </a:rPr>
              <a:t>draw command. </a:t>
            </a:r>
            <a:r>
              <a:rPr lang="en-GB" smtClean="0">
                <a:solidFill>
                  <a:srgbClr val="000099"/>
                </a:solidFill>
              </a:rPr>
              <a:t>The system is comprised of many types of shapes, each of which contains the behaviour to draw itself. So, when the user wants to draw a circle, the circle object's draw command is invoked. By using  polymorphism, the system figures out as it is running which type of shape is being drawn.</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7"/>
          <p:cNvSpPr>
            <a:spLocks noGrp="1" noChangeArrowheads="1"/>
          </p:cNvSpPr>
          <p:nvPr>
            <p:ph type="sldNum" sz="quarter" idx="5"/>
          </p:nvPr>
        </p:nvSpPr>
        <p:spPr>
          <a:noFill/>
        </p:spPr>
        <p:txBody>
          <a:bodyPr/>
          <a:lstStyle/>
          <a:p>
            <a:fld id="{7A8C54F2-FE97-476B-857E-935F6D121538}" type="slidenum">
              <a:rPr lang="en-GB" smtClean="0"/>
              <a:pPr/>
              <a:t>10</a:t>
            </a:fld>
            <a:endParaRPr lang="en-GB" smtClean="0"/>
          </a:p>
        </p:txBody>
      </p:sp>
      <p:sp>
        <p:nvSpPr>
          <p:cNvPr id="21507" name="Rectangle 2"/>
          <p:cNvSpPr>
            <a:spLocks noRot="1" noChangeArrowheads="1" noTextEdit="1"/>
          </p:cNvSpPr>
          <p:nvPr>
            <p:ph type="sldImg"/>
          </p:nvPr>
        </p:nvSpPr>
        <p:spPr>
          <a:ln/>
        </p:spPr>
      </p:sp>
      <p:sp>
        <p:nvSpPr>
          <p:cNvPr id="21508" name="Rectangle 3"/>
          <p:cNvSpPr>
            <a:spLocks noGrp="1" noChangeArrowheads="1"/>
          </p:cNvSpPr>
          <p:nvPr>
            <p:ph type="body" idx="1"/>
          </p:nvPr>
        </p:nvSpPr>
        <p:spPr>
          <a:noFill/>
          <a:ln/>
        </p:spPr>
        <p:txBody>
          <a:bodyPr/>
          <a:lstStyle/>
          <a:p>
            <a:pPr eaLnBrk="1" hangingPunct="1"/>
            <a:r>
              <a:rPr lang="en-GB" smtClean="0"/>
              <a:t>After creating these models, we can show them to all interested parties, and those parties can glean the</a:t>
            </a:r>
          </a:p>
          <a:p>
            <a:pPr eaLnBrk="1" hangingPunct="1"/>
            <a:r>
              <a:rPr lang="en-GB" smtClean="0"/>
              <a:t>information they find valuable from the model. For example, users can visualize the interactions they will</a:t>
            </a:r>
          </a:p>
          <a:p>
            <a:pPr eaLnBrk="1" hangingPunct="1"/>
            <a:r>
              <a:rPr lang="en-GB" smtClean="0"/>
              <a:t>make with the system from looking at a model. Analysts can visualize the interactions between objects from</a:t>
            </a:r>
          </a:p>
          <a:p>
            <a:pPr eaLnBrk="1" hangingPunct="1"/>
            <a:r>
              <a:rPr lang="en-GB" smtClean="0"/>
              <a:t>the models. Developers can visualize the objects that need to be developed and what each one needs to</a:t>
            </a:r>
          </a:p>
          <a:p>
            <a:pPr eaLnBrk="1" hangingPunct="1"/>
            <a:r>
              <a:rPr lang="en-GB" smtClean="0"/>
              <a:t>accomplish. Testers can visualize the interactions between objects and prepare test cases based on these</a:t>
            </a:r>
          </a:p>
          <a:p>
            <a:pPr eaLnBrk="1" hangingPunct="1"/>
            <a:r>
              <a:rPr lang="en-GB" smtClean="0"/>
              <a:t>interactions. Project managers can see the whole system and how the parts interact. And chief information</a:t>
            </a:r>
          </a:p>
          <a:p>
            <a:pPr eaLnBrk="1" hangingPunct="1"/>
            <a:r>
              <a:rPr lang="en-GB" smtClean="0"/>
              <a:t>officers can look at high−level models and see how systems in their organization interact with one another.</a:t>
            </a:r>
          </a:p>
          <a:p>
            <a:pPr eaLnBrk="1" hangingPunct="1"/>
            <a:r>
              <a:rPr lang="en-GB" smtClean="0"/>
              <a:t>All in all, visual models provide a powerful tool for showing the proposed system to all of the interested</a:t>
            </a:r>
          </a:p>
          <a:p>
            <a:pPr eaLnBrk="1" hangingPunct="1"/>
            <a:r>
              <a:rPr lang="en-GB" smtClean="0"/>
              <a:t>parties.</a:t>
            </a: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ar-SA"/>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ar-SA"/>
          </a:p>
        </p:txBody>
      </p:sp>
      <p:sp>
        <p:nvSpPr>
          <p:cNvPr id="4"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5"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5"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5"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5"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r">
              <a:defRPr sz="4000" b="1" cap="all"/>
            </a:lvl1pPr>
          </a:lstStyle>
          <a:p>
            <a:r>
              <a:rPr lang="en-US" smtClean="0"/>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5"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ar-S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6"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8"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ar-SA"/>
          </a:p>
        </p:txBody>
      </p:sp>
      <p:sp>
        <p:nvSpPr>
          <p:cNvPr id="3"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4"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3"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r">
              <a:defRPr sz="2000" b="1"/>
            </a:lvl1pPr>
          </a:lstStyle>
          <a:p>
            <a:r>
              <a:rPr lang="en-US" smtClean="0"/>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6"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r">
              <a:defRPr sz="2000" b="1"/>
            </a:lvl1pPr>
          </a:lstStyle>
          <a:p>
            <a:r>
              <a:rPr lang="en-US" smtClean="0"/>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ar-SA"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ftr" sz="quarter" idx="10"/>
          </p:nvPr>
        </p:nvSpPr>
        <p:spPr>
          <a:ln/>
        </p:spPr>
        <p:txBody>
          <a:bodyPr/>
          <a:lstStyle>
            <a:lvl1pPr>
              <a:defRPr/>
            </a:lvl1pPr>
          </a:lstStyle>
          <a:p>
            <a:pPr>
              <a:defRPr/>
            </a:pPr>
            <a:r>
              <a:rPr lang="en-US"/>
              <a:t>Source</a:t>
            </a:r>
          </a:p>
          <a:p>
            <a:pPr>
              <a:defRPr/>
            </a:pPr>
            <a:r>
              <a:rPr lang="en-US"/>
              <a:t>Mastering UML with Rational Rose 2002</a:t>
            </a:r>
          </a:p>
        </p:txBody>
      </p:sp>
      <p:sp>
        <p:nvSpPr>
          <p:cNvPr id="6" name="Rectangle 6"/>
          <p:cNvSpPr>
            <a:spLocks noGrp="1" noChangeArrowheads="1"/>
          </p:cNvSpPr>
          <p:nvPr>
            <p:ph type="sldNum" sz="quarter" idx="11"/>
          </p:nvPr>
        </p:nvSpPr>
        <p:spPr>
          <a:ln/>
        </p:spPr>
        <p:txBody>
          <a:bodyPr/>
          <a:lstStyle>
            <a:lvl1pPr>
              <a:defRPr/>
            </a:lvl1pPr>
          </a:lstStyle>
          <a:p>
            <a:pPr>
              <a:defRPr/>
            </a:pPr>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9" name="Rectangle 5"/>
          <p:cNvSpPr>
            <a:spLocks noGrp="1" noChangeArrowheads="1"/>
          </p:cNvSpPr>
          <p:nvPr>
            <p:ph type="ftr" sz="quarter" idx="3"/>
          </p:nvPr>
        </p:nvSpPr>
        <p:spPr bwMode="auto">
          <a:xfrm>
            <a:off x="3200400" y="6324600"/>
            <a:ext cx="2895600" cy="3968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200">
                <a:solidFill>
                  <a:srgbClr val="000099"/>
                </a:solidFill>
                <a:latin typeface="+mn-lt"/>
              </a:defRPr>
            </a:lvl1pPr>
          </a:lstStyle>
          <a:p>
            <a:pPr>
              <a:defRPr/>
            </a:pPr>
            <a:r>
              <a:rPr lang="en-US"/>
              <a:t>Source</a:t>
            </a:r>
          </a:p>
          <a:p>
            <a:pPr>
              <a:defRPr/>
            </a:pPr>
            <a:r>
              <a:rPr lang="en-US"/>
              <a:t>Mastering UML with Rational Rose 2002</a:t>
            </a:r>
          </a:p>
        </p:txBody>
      </p:sp>
      <p:sp>
        <p:nvSpPr>
          <p:cNvPr id="1030" name="Rectangle 6"/>
          <p:cNvSpPr>
            <a:spLocks noGrp="1" noChangeArrowheads="1"/>
          </p:cNvSpPr>
          <p:nvPr>
            <p:ph type="sldNum" sz="quarter" idx="4"/>
          </p:nvPr>
        </p:nvSpPr>
        <p:spPr bwMode="auto">
          <a:xfrm>
            <a:off x="609600" y="6248400"/>
            <a:ext cx="2133600" cy="3968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atin typeface="+mn-lt"/>
              </a:defRPr>
            </a:lvl1pPr>
          </a:lstStyle>
          <a:p>
            <a:pPr>
              <a:defRPr/>
            </a:pPr>
            <a:endParaRPr lang="en-GB"/>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iming>
    <p:tnLst>
      <p:par>
        <p:cTn id="1" dur="indefinite" restart="never" nodeType="tmRoot"/>
      </p:par>
    </p:tnLst>
  </p:timing>
  <p:hf sldNum="0" hdr="0" dt="0"/>
  <p:txStyles>
    <p:titleStyle>
      <a:lvl1pPr algn="ctr" rtl="0" eaLnBrk="0" fontAlgn="base" hangingPunct="0">
        <a:spcBef>
          <a:spcPct val="0"/>
        </a:spcBef>
        <a:spcAft>
          <a:spcPct val="0"/>
        </a:spcAft>
        <a:defRPr sz="4400">
          <a:solidFill>
            <a:srgbClr val="000099"/>
          </a:solidFill>
          <a:latin typeface="+mj-lt"/>
          <a:ea typeface="+mj-ea"/>
          <a:cs typeface="+mj-cs"/>
        </a:defRPr>
      </a:lvl1pPr>
      <a:lvl2pPr algn="ctr" rtl="0" eaLnBrk="0" fontAlgn="base" hangingPunct="0">
        <a:spcBef>
          <a:spcPct val="0"/>
        </a:spcBef>
        <a:spcAft>
          <a:spcPct val="0"/>
        </a:spcAft>
        <a:defRPr sz="4400">
          <a:solidFill>
            <a:srgbClr val="000099"/>
          </a:solidFill>
          <a:latin typeface="Tahoma" pitchFamily="34" charset="0"/>
        </a:defRPr>
      </a:lvl2pPr>
      <a:lvl3pPr algn="ctr" rtl="0" eaLnBrk="0" fontAlgn="base" hangingPunct="0">
        <a:spcBef>
          <a:spcPct val="0"/>
        </a:spcBef>
        <a:spcAft>
          <a:spcPct val="0"/>
        </a:spcAft>
        <a:defRPr sz="4400">
          <a:solidFill>
            <a:srgbClr val="000099"/>
          </a:solidFill>
          <a:latin typeface="Tahoma" pitchFamily="34" charset="0"/>
        </a:defRPr>
      </a:lvl3pPr>
      <a:lvl4pPr algn="ctr" rtl="0" eaLnBrk="0" fontAlgn="base" hangingPunct="0">
        <a:spcBef>
          <a:spcPct val="0"/>
        </a:spcBef>
        <a:spcAft>
          <a:spcPct val="0"/>
        </a:spcAft>
        <a:defRPr sz="4400">
          <a:solidFill>
            <a:srgbClr val="000099"/>
          </a:solidFill>
          <a:latin typeface="Tahoma" pitchFamily="34" charset="0"/>
        </a:defRPr>
      </a:lvl4pPr>
      <a:lvl5pPr algn="ctr" rtl="0" eaLnBrk="0" fontAlgn="base" hangingPunct="0">
        <a:spcBef>
          <a:spcPct val="0"/>
        </a:spcBef>
        <a:spcAft>
          <a:spcPct val="0"/>
        </a:spcAft>
        <a:defRPr sz="4400">
          <a:solidFill>
            <a:srgbClr val="000099"/>
          </a:solidFill>
          <a:latin typeface="Tahoma" pitchFamily="34" charset="0"/>
        </a:defRPr>
      </a:lvl5pPr>
      <a:lvl6pPr marL="457200" algn="ctr" rtl="0" fontAlgn="base">
        <a:spcBef>
          <a:spcPct val="0"/>
        </a:spcBef>
        <a:spcAft>
          <a:spcPct val="0"/>
        </a:spcAft>
        <a:defRPr sz="4400">
          <a:solidFill>
            <a:srgbClr val="000099"/>
          </a:solidFill>
          <a:latin typeface="Tahoma" pitchFamily="34" charset="0"/>
        </a:defRPr>
      </a:lvl6pPr>
      <a:lvl7pPr marL="914400" algn="ctr" rtl="0" fontAlgn="base">
        <a:spcBef>
          <a:spcPct val="0"/>
        </a:spcBef>
        <a:spcAft>
          <a:spcPct val="0"/>
        </a:spcAft>
        <a:defRPr sz="4400">
          <a:solidFill>
            <a:srgbClr val="000099"/>
          </a:solidFill>
          <a:latin typeface="Tahoma" pitchFamily="34" charset="0"/>
        </a:defRPr>
      </a:lvl7pPr>
      <a:lvl8pPr marL="1371600" algn="ctr" rtl="0" fontAlgn="base">
        <a:spcBef>
          <a:spcPct val="0"/>
        </a:spcBef>
        <a:spcAft>
          <a:spcPct val="0"/>
        </a:spcAft>
        <a:defRPr sz="4400">
          <a:solidFill>
            <a:srgbClr val="000099"/>
          </a:solidFill>
          <a:latin typeface="Tahoma" pitchFamily="34" charset="0"/>
        </a:defRPr>
      </a:lvl8pPr>
      <a:lvl9pPr marL="1828800" algn="ctr" rtl="0" fontAlgn="base">
        <a:spcBef>
          <a:spcPct val="0"/>
        </a:spcBef>
        <a:spcAft>
          <a:spcPct val="0"/>
        </a:spcAft>
        <a:defRPr sz="4400">
          <a:solidFill>
            <a:srgbClr val="000099"/>
          </a:solidFill>
          <a:latin typeface="Tahoma" pitchFamily="34" charset="0"/>
        </a:defRPr>
      </a:lvl9pPr>
    </p:titleStyle>
    <p:bodyStyle>
      <a:lvl1pPr marL="342900" indent="-342900" algn="just" rtl="0" eaLnBrk="0" fontAlgn="base" hangingPunct="0">
        <a:spcBef>
          <a:spcPct val="20000"/>
        </a:spcBef>
        <a:spcAft>
          <a:spcPct val="0"/>
        </a:spcAft>
        <a:buChar char="•"/>
        <a:defRPr sz="3200">
          <a:solidFill>
            <a:srgbClr val="000099"/>
          </a:solidFill>
          <a:latin typeface="+mn-lt"/>
          <a:ea typeface="+mn-ea"/>
          <a:cs typeface="+mn-cs"/>
        </a:defRPr>
      </a:lvl1pPr>
      <a:lvl2pPr marL="742950" indent="-285750" algn="just" rtl="0" eaLnBrk="0" fontAlgn="base" hangingPunct="0">
        <a:spcBef>
          <a:spcPct val="20000"/>
        </a:spcBef>
        <a:spcAft>
          <a:spcPct val="0"/>
        </a:spcAft>
        <a:buChar char="–"/>
        <a:defRPr sz="2800">
          <a:solidFill>
            <a:srgbClr val="000099"/>
          </a:solidFill>
          <a:latin typeface="+mn-lt"/>
        </a:defRPr>
      </a:lvl2pPr>
      <a:lvl3pPr marL="1143000" indent="-228600" algn="just" rtl="0" eaLnBrk="0" fontAlgn="base" hangingPunct="0">
        <a:spcBef>
          <a:spcPct val="20000"/>
        </a:spcBef>
        <a:spcAft>
          <a:spcPct val="0"/>
        </a:spcAft>
        <a:buChar char="•"/>
        <a:defRPr sz="2400">
          <a:solidFill>
            <a:srgbClr val="000099"/>
          </a:solidFill>
          <a:latin typeface="+mn-lt"/>
        </a:defRPr>
      </a:lvl3pPr>
      <a:lvl4pPr marL="1600200" indent="-228600" algn="just" rtl="0" eaLnBrk="0" fontAlgn="base" hangingPunct="0">
        <a:spcBef>
          <a:spcPct val="20000"/>
        </a:spcBef>
        <a:spcAft>
          <a:spcPct val="0"/>
        </a:spcAft>
        <a:buChar char="–"/>
        <a:defRPr sz="2000">
          <a:solidFill>
            <a:srgbClr val="000099"/>
          </a:solidFill>
          <a:latin typeface="+mn-lt"/>
        </a:defRPr>
      </a:lvl4pPr>
      <a:lvl5pPr marL="2057400" indent="-228600" algn="just" rtl="0" eaLnBrk="0" fontAlgn="base" hangingPunct="0">
        <a:spcBef>
          <a:spcPct val="20000"/>
        </a:spcBef>
        <a:spcAft>
          <a:spcPct val="0"/>
        </a:spcAft>
        <a:buChar char="»"/>
        <a:defRPr sz="2000">
          <a:solidFill>
            <a:srgbClr val="000099"/>
          </a:solidFill>
          <a:latin typeface="+mn-lt"/>
        </a:defRPr>
      </a:lvl5pPr>
      <a:lvl6pPr marL="2514600" indent="-228600" algn="just" rtl="0" fontAlgn="base">
        <a:spcBef>
          <a:spcPct val="20000"/>
        </a:spcBef>
        <a:spcAft>
          <a:spcPct val="0"/>
        </a:spcAft>
        <a:buChar char="»"/>
        <a:defRPr sz="2000">
          <a:solidFill>
            <a:srgbClr val="000099"/>
          </a:solidFill>
          <a:latin typeface="+mn-lt"/>
        </a:defRPr>
      </a:lvl6pPr>
      <a:lvl7pPr marL="2971800" indent="-228600" algn="just" rtl="0" fontAlgn="base">
        <a:spcBef>
          <a:spcPct val="20000"/>
        </a:spcBef>
        <a:spcAft>
          <a:spcPct val="0"/>
        </a:spcAft>
        <a:buChar char="»"/>
        <a:defRPr sz="2000">
          <a:solidFill>
            <a:srgbClr val="000099"/>
          </a:solidFill>
          <a:latin typeface="+mn-lt"/>
        </a:defRPr>
      </a:lvl7pPr>
      <a:lvl8pPr marL="3429000" indent="-228600" algn="just" rtl="0" fontAlgn="base">
        <a:spcBef>
          <a:spcPct val="20000"/>
        </a:spcBef>
        <a:spcAft>
          <a:spcPct val="0"/>
        </a:spcAft>
        <a:buChar char="»"/>
        <a:defRPr sz="2000">
          <a:solidFill>
            <a:srgbClr val="000099"/>
          </a:solidFill>
          <a:latin typeface="+mn-lt"/>
        </a:defRPr>
      </a:lvl8pPr>
      <a:lvl9pPr marL="3886200" indent="-228600" algn="just" rtl="0" fontAlgn="base">
        <a:spcBef>
          <a:spcPct val="20000"/>
        </a:spcBef>
        <a:spcAft>
          <a:spcPct val="0"/>
        </a:spcAft>
        <a:buChar char="»"/>
        <a:defRPr sz="2000">
          <a:solidFill>
            <a:srgbClr val="000099"/>
          </a:solidFill>
          <a:latin typeface="+mn-lt"/>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Footer Placeholder 1"/>
          <p:cNvSpPr>
            <a:spLocks noGrp="1"/>
          </p:cNvSpPr>
          <p:nvPr>
            <p:ph type="ftr" sz="quarter" idx="10"/>
          </p:nvPr>
        </p:nvSpPr>
        <p:spPr/>
        <p:txBody>
          <a:bodyPr/>
          <a:lstStyle/>
          <a:p>
            <a:pPr>
              <a:defRPr/>
            </a:pPr>
            <a:r>
              <a:rPr lang="en-US" dirty="0"/>
              <a:t>Source</a:t>
            </a:r>
          </a:p>
          <a:p>
            <a:pPr>
              <a:defRPr/>
            </a:pPr>
            <a:r>
              <a:rPr lang="en-US" dirty="0"/>
              <a:t>Mastering UML with Rational Rose 2002</a:t>
            </a:r>
          </a:p>
        </p:txBody>
      </p:sp>
      <p:sp>
        <p:nvSpPr>
          <p:cNvPr id="2051" name="Rectangle 2"/>
          <p:cNvSpPr>
            <a:spLocks noChangeArrowheads="1"/>
          </p:cNvSpPr>
          <p:nvPr/>
        </p:nvSpPr>
        <p:spPr bwMode="auto">
          <a:xfrm>
            <a:off x="1066800" y="260350"/>
            <a:ext cx="8077200" cy="928688"/>
          </a:xfrm>
          <a:prstGeom prst="rect">
            <a:avLst/>
          </a:prstGeom>
          <a:noFill/>
          <a:ln w="9525">
            <a:noFill/>
            <a:miter lim="800000"/>
            <a:headEnd/>
            <a:tailEnd/>
          </a:ln>
        </p:spPr>
        <p:txBody>
          <a:bodyPr anchor="b"/>
          <a:lstStyle/>
          <a:p>
            <a:r>
              <a:rPr lang="en-GB" sz="3600">
                <a:solidFill>
                  <a:srgbClr val="000099"/>
                </a:solidFill>
                <a:latin typeface="Tahoma" pitchFamily="34" charset="0"/>
              </a:rPr>
              <a:t>Information System Engineering</a:t>
            </a:r>
          </a:p>
        </p:txBody>
      </p:sp>
      <p:sp>
        <p:nvSpPr>
          <p:cNvPr id="2052" name="Line 3"/>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2053" name="Rectangle 5"/>
          <p:cNvSpPr>
            <a:spLocks noChangeArrowheads="1"/>
          </p:cNvSpPr>
          <p:nvPr/>
        </p:nvSpPr>
        <p:spPr bwMode="auto">
          <a:xfrm>
            <a:off x="2339975" y="2420938"/>
            <a:ext cx="6408738" cy="928687"/>
          </a:xfrm>
          <a:prstGeom prst="rect">
            <a:avLst/>
          </a:prstGeom>
          <a:noFill/>
          <a:ln w="9525">
            <a:noFill/>
            <a:miter lim="800000"/>
            <a:headEnd/>
            <a:tailEnd/>
          </a:ln>
        </p:spPr>
        <p:txBody>
          <a:bodyPr anchor="b"/>
          <a:lstStyle/>
          <a:p>
            <a:r>
              <a:rPr lang="nl-BE" sz="2400">
                <a:solidFill>
                  <a:srgbClr val="000099"/>
                </a:solidFill>
                <a:latin typeface="Tahoma" pitchFamily="34" charset="0"/>
              </a:rPr>
              <a:t>Introduction to UML </a:t>
            </a:r>
            <a:br>
              <a:rPr lang="nl-BE" sz="2400">
                <a:solidFill>
                  <a:srgbClr val="000099"/>
                </a:solidFill>
                <a:latin typeface="Tahoma" pitchFamily="34" charset="0"/>
              </a:rPr>
            </a:br>
            <a:endParaRPr lang="en-US" sz="2400">
              <a:solidFill>
                <a:srgbClr val="000099"/>
              </a:solidFill>
              <a:latin typeface="Tahoma" pitchFamily="34" charset="0"/>
            </a:endParaRPr>
          </a:p>
        </p:txBody>
      </p:sp>
      <p:sp>
        <p:nvSpPr>
          <p:cNvPr id="2054" name="Line 6"/>
          <p:cNvSpPr>
            <a:spLocks noChangeShapeType="1"/>
          </p:cNvSpPr>
          <p:nvPr/>
        </p:nvSpPr>
        <p:spPr bwMode="auto">
          <a:xfrm>
            <a:off x="2484438" y="3573463"/>
            <a:ext cx="6696075" cy="0"/>
          </a:xfrm>
          <a:prstGeom prst="line">
            <a:avLst/>
          </a:prstGeom>
          <a:noFill/>
          <a:ln w="38100">
            <a:solidFill>
              <a:srgbClr val="3366FF">
                <a:alpha val="39999"/>
              </a:srgbClr>
            </a:solidFill>
            <a:round/>
            <a:headEnd/>
            <a:tailEnd/>
          </a:ln>
        </p:spPr>
        <p:txBody>
          <a:bodyPr/>
          <a:lstStyle/>
          <a:p>
            <a:endParaRPr lang="ar-SA"/>
          </a:p>
        </p:txBody>
      </p:sp>
      <p:sp>
        <p:nvSpPr>
          <p:cNvPr id="2055" name="Line 7"/>
          <p:cNvSpPr>
            <a:spLocks noChangeShapeType="1"/>
          </p:cNvSpPr>
          <p:nvPr/>
        </p:nvSpPr>
        <p:spPr bwMode="auto">
          <a:xfrm>
            <a:off x="5651500" y="5157788"/>
            <a:ext cx="3529013" cy="0"/>
          </a:xfrm>
          <a:prstGeom prst="line">
            <a:avLst/>
          </a:prstGeom>
          <a:noFill/>
          <a:ln w="38100">
            <a:solidFill>
              <a:srgbClr val="3366FF">
                <a:alpha val="39999"/>
              </a:srgbClr>
            </a:solidFill>
            <a:round/>
            <a:headEnd/>
            <a:tailEnd/>
          </a:ln>
        </p:spPr>
        <p:txBody>
          <a:bodyPr/>
          <a:lstStyle/>
          <a:p>
            <a:endParaRPr lang="ar-SA"/>
          </a:p>
        </p:txBody>
      </p:sp>
      <p:sp>
        <p:nvSpPr>
          <p:cNvPr id="2056" name="Line 8"/>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2057" name="Line 9"/>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11267"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11268"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Visual Modeling</a:t>
            </a:r>
          </a:p>
        </p:txBody>
      </p:sp>
      <p:sp>
        <p:nvSpPr>
          <p:cNvPr id="19460" name="Text Box 4"/>
          <p:cNvSpPr txBox="1">
            <a:spLocks noChangeArrowheads="1"/>
          </p:cNvSpPr>
          <p:nvPr/>
        </p:nvSpPr>
        <p:spPr bwMode="auto">
          <a:xfrm>
            <a:off x="684213" y="1557338"/>
            <a:ext cx="8064500" cy="4473575"/>
          </a:xfrm>
          <a:prstGeom prst="rect">
            <a:avLst/>
          </a:prstGeom>
          <a:noFill/>
          <a:ln w="9525">
            <a:noFill/>
            <a:miter lim="800000"/>
            <a:headEnd/>
            <a:tailEnd/>
          </a:ln>
        </p:spPr>
        <p:txBody>
          <a:bodyPr>
            <a:spAutoFit/>
          </a:bodyPr>
          <a:lstStyle/>
          <a:p>
            <a:pPr algn="just">
              <a:buFontTx/>
              <a:buChar char="•"/>
            </a:pPr>
            <a:r>
              <a:rPr lang="en-US" sz="2400">
                <a:solidFill>
                  <a:srgbClr val="000099"/>
                </a:solidFill>
                <a:latin typeface="Tahoma" pitchFamily="34" charset="0"/>
              </a:rPr>
              <a:t> is the process of taking the information from the model and displaying it </a:t>
            </a:r>
            <a:r>
              <a:rPr lang="en-US" sz="2400" i="1">
                <a:solidFill>
                  <a:srgbClr val="CC0066"/>
                </a:solidFill>
                <a:latin typeface="Tahoma" pitchFamily="34" charset="0"/>
              </a:rPr>
              <a:t>graphically</a:t>
            </a:r>
            <a:r>
              <a:rPr lang="en-US" sz="2400">
                <a:solidFill>
                  <a:srgbClr val="000099"/>
                </a:solidFill>
                <a:latin typeface="Tahoma" pitchFamily="34" charset="0"/>
              </a:rPr>
              <a:t> using a standard set of graphical elements</a:t>
            </a:r>
          </a:p>
          <a:p>
            <a:pPr algn="just">
              <a:buFontTx/>
              <a:buChar char="•"/>
            </a:pPr>
            <a:endParaRPr lang="en-US" sz="2400">
              <a:solidFill>
                <a:srgbClr val="000099"/>
              </a:solidFill>
              <a:latin typeface="Tahoma" pitchFamily="34" charset="0"/>
            </a:endParaRPr>
          </a:p>
          <a:p>
            <a:pPr algn="just">
              <a:buFontTx/>
              <a:buChar char="•"/>
            </a:pPr>
            <a:endParaRPr lang="en-US" sz="2400">
              <a:solidFill>
                <a:srgbClr val="000099"/>
              </a:solidFill>
              <a:latin typeface="Tahoma" pitchFamily="34" charset="0"/>
            </a:endParaRPr>
          </a:p>
          <a:p>
            <a:pPr algn="just">
              <a:buFontTx/>
              <a:buChar char="•"/>
            </a:pPr>
            <a:r>
              <a:rPr lang="en-US" sz="2400">
                <a:solidFill>
                  <a:srgbClr val="000099"/>
                </a:solidFill>
                <a:latin typeface="Tahoma" pitchFamily="34" charset="0"/>
              </a:rPr>
              <a:t> A </a:t>
            </a:r>
            <a:r>
              <a:rPr lang="en-US" sz="2400" i="1">
                <a:solidFill>
                  <a:srgbClr val="CC0066"/>
                </a:solidFill>
                <a:latin typeface="Tahoma" pitchFamily="34" charset="0"/>
              </a:rPr>
              <a:t>standard</a:t>
            </a:r>
            <a:r>
              <a:rPr lang="en-US" sz="2400">
                <a:solidFill>
                  <a:srgbClr val="000099"/>
                </a:solidFill>
                <a:latin typeface="Tahoma" pitchFamily="34" charset="0"/>
              </a:rPr>
              <a:t> is vital to realizing one of the benefits of visual modeling: </a:t>
            </a:r>
            <a:r>
              <a:rPr lang="en-US" sz="2400" i="1">
                <a:solidFill>
                  <a:srgbClr val="CC0066"/>
                </a:solidFill>
                <a:latin typeface="Tahoma" pitchFamily="34" charset="0"/>
              </a:rPr>
              <a:t>communication</a:t>
            </a:r>
            <a:endParaRPr lang="en-US" sz="2400">
              <a:solidFill>
                <a:srgbClr val="000099"/>
              </a:solidFill>
              <a:latin typeface="Tahoma" pitchFamily="34" charset="0"/>
            </a:endParaRPr>
          </a:p>
          <a:p>
            <a:pPr algn="just">
              <a:buFontTx/>
              <a:buChar char="•"/>
            </a:pPr>
            <a:endParaRPr lang="en-US" sz="2400">
              <a:solidFill>
                <a:srgbClr val="000099"/>
              </a:solidFill>
              <a:latin typeface="Tahoma" pitchFamily="34" charset="0"/>
            </a:endParaRPr>
          </a:p>
          <a:p>
            <a:pPr algn="just">
              <a:buFontTx/>
              <a:buChar char="•"/>
            </a:pPr>
            <a:endParaRPr lang="en-US" sz="2400">
              <a:solidFill>
                <a:srgbClr val="000099"/>
              </a:solidFill>
              <a:latin typeface="Tahoma" pitchFamily="34" charset="0"/>
            </a:endParaRPr>
          </a:p>
          <a:p>
            <a:pPr algn="just">
              <a:buFontTx/>
              <a:buChar char="•"/>
            </a:pPr>
            <a:r>
              <a:rPr lang="en-US" sz="2400">
                <a:solidFill>
                  <a:srgbClr val="000099"/>
                </a:solidFill>
                <a:latin typeface="Tahoma" pitchFamily="34" charset="0"/>
              </a:rPr>
              <a:t> Communication between </a:t>
            </a:r>
          </a:p>
          <a:p>
            <a:pPr algn="just"/>
            <a:r>
              <a:rPr lang="en-US" sz="2400">
                <a:solidFill>
                  <a:srgbClr val="000099"/>
                </a:solidFill>
                <a:latin typeface="Tahoma" pitchFamily="34" charset="0"/>
              </a:rPr>
              <a:t>	users, developers, analysts, testers, managers, and anyone else involved with a project </a:t>
            </a:r>
          </a:p>
        </p:txBody>
      </p:sp>
      <p:sp>
        <p:nvSpPr>
          <p:cNvPr id="11270"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11271"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19460">
                                            <p:txEl>
                                              <p:pRg st="0" end="0"/>
                                            </p:txEl>
                                          </p:spTgt>
                                        </p:tgtEl>
                                        <p:attrNameLst>
                                          <p:attrName>style.visibility</p:attrName>
                                        </p:attrNameLst>
                                      </p:cBhvr>
                                      <p:to>
                                        <p:strVal val="visible"/>
                                      </p:to>
                                    </p:set>
                                    <p:animEffect transition="in" filter="blinds(horizontal)">
                                      <p:cBhvr>
                                        <p:cTn id="7" dur="500"/>
                                        <p:tgtEl>
                                          <p:spTgt spid="19460">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19460">
                                            <p:txEl>
                                              <p:pRg st="3" end="3"/>
                                            </p:txEl>
                                          </p:spTgt>
                                        </p:tgtEl>
                                        <p:attrNameLst>
                                          <p:attrName>style.visibility</p:attrName>
                                        </p:attrNameLst>
                                      </p:cBhvr>
                                      <p:to>
                                        <p:strVal val="visible"/>
                                      </p:to>
                                    </p:set>
                                    <p:animEffect transition="in" filter="blinds(horizontal)">
                                      <p:cBhvr>
                                        <p:cTn id="12" dur="500"/>
                                        <p:tgtEl>
                                          <p:spTgt spid="19460">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19460">
                                            <p:txEl>
                                              <p:pRg st="6" end="6"/>
                                            </p:txEl>
                                          </p:spTgt>
                                        </p:tgtEl>
                                        <p:attrNameLst>
                                          <p:attrName>style.visibility</p:attrName>
                                        </p:attrNameLst>
                                      </p:cBhvr>
                                      <p:to>
                                        <p:strVal val="visible"/>
                                      </p:to>
                                    </p:set>
                                    <p:animEffect transition="in" filter="blinds(horizontal)">
                                      <p:cBhvr>
                                        <p:cTn id="17" dur="500"/>
                                        <p:tgtEl>
                                          <p:spTgt spid="19460">
                                            <p:txEl>
                                              <p:pRg st="6" end="6"/>
                                            </p:txEl>
                                          </p:spTgt>
                                        </p:tgtEl>
                                      </p:cBhvr>
                                    </p:animEffect>
                                  </p:childTnLst>
                                </p:cTn>
                              </p:par>
                              <p:par>
                                <p:cTn id="18" presetID="3" presetClass="entr" presetSubtype="10" fill="hold" nodeType="withEffect">
                                  <p:stCondLst>
                                    <p:cond delay="0"/>
                                  </p:stCondLst>
                                  <p:childTnLst>
                                    <p:set>
                                      <p:cBhvr>
                                        <p:cTn id="19" dur="1" fill="hold">
                                          <p:stCondLst>
                                            <p:cond delay="0"/>
                                          </p:stCondLst>
                                        </p:cTn>
                                        <p:tgtEl>
                                          <p:spTgt spid="19460">
                                            <p:txEl>
                                              <p:pRg st="7" end="7"/>
                                            </p:txEl>
                                          </p:spTgt>
                                        </p:tgtEl>
                                        <p:attrNameLst>
                                          <p:attrName>style.visibility</p:attrName>
                                        </p:attrNameLst>
                                      </p:cBhvr>
                                      <p:to>
                                        <p:strVal val="visible"/>
                                      </p:to>
                                    </p:set>
                                    <p:animEffect transition="in" filter="blinds(horizontal)">
                                      <p:cBhvr>
                                        <p:cTn id="20" dur="500"/>
                                        <p:tgtEl>
                                          <p:spTgt spid="19460">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12291"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12292"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Visual Modeling – What can we Model? </a:t>
            </a:r>
          </a:p>
        </p:txBody>
      </p:sp>
      <p:sp>
        <p:nvSpPr>
          <p:cNvPr id="12293" name="Text Box 4"/>
          <p:cNvSpPr txBox="1">
            <a:spLocks noChangeArrowheads="1"/>
          </p:cNvSpPr>
          <p:nvPr/>
        </p:nvSpPr>
        <p:spPr bwMode="auto">
          <a:xfrm>
            <a:off x="684213" y="1700213"/>
            <a:ext cx="8064500" cy="366712"/>
          </a:xfrm>
          <a:prstGeom prst="rect">
            <a:avLst/>
          </a:prstGeom>
          <a:noFill/>
          <a:ln w="9525">
            <a:noFill/>
            <a:miter lim="800000"/>
            <a:headEnd/>
            <a:tailEnd/>
          </a:ln>
        </p:spPr>
        <p:txBody>
          <a:bodyPr>
            <a:spAutoFit/>
          </a:bodyPr>
          <a:lstStyle/>
          <a:p>
            <a:pPr algn="just">
              <a:buFontTx/>
              <a:buChar char="•"/>
            </a:pPr>
            <a:endParaRPr lang="en-GB">
              <a:solidFill>
                <a:srgbClr val="000099"/>
              </a:solidFill>
              <a:latin typeface="Tahoma" pitchFamily="34" charset="0"/>
            </a:endParaRPr>
          </a:p>
        </p:txBody>
      </p:sp>
      <p:sp>
        <p:nvSpPr>
          <p:cNvPr id="5125" name="Text Box 5"/>
          <p:cNvSpPr txBox="1">
            <a:spLocks noChangeArrowheads="1"/>
          </p:cNvSpPr>
          <p:nvPr/>
        </p:nvSpPr>
        <p:spPr bwMode="auto">
          <a:xfrm>
            <a:off x="1042988" y="1557338"/>
            <a:ext cx="7632700" cy="2647950"/>
          </a:xfrm>
          <a:prstGeom prst="rect">
            <a:avLst/>
          </a:prstGeom>
          <a:noFill/>
          <a:ln w="9525">
            <a:noFill/>
            <a:miter lim="800000"/>
            <a:headEnd/>
            <a:tailEnd/>
          </a:ln>
        </p:spPr>
        <p:txBody>
          <a:bodyPr>
            <a:spAutoFit/>
          </a:bodyPr>
          <a:lstStyle/>
          <a:p>
            <a:pPr algn="just">
              <a:spcBef>
                <a:spcPct val="50000"/>
              </a:spcBef>
            </a:pPr>
            <a:endParaRPr lang="en-US" sz="2400">
              <a:solidFill>
                <a:srgbClr val="000099"/>
              </a:solidFill>
              <a:latin typeface="Tahoma" pitchFamily="34" charset="0"/>
            </a:endParaRPr>
          </a:p>
          <a:p>
            <a:pPr algn="just">
              <a:spcBef>
                <a:spcPct val="50000"/>
              </a:spcBef>
              <a:buFontTx/>
              <a:buChar char="•"/>
            </a:pPr>
            <a:r>
              <a:rPr lang="en-US" sz="2400">
                <a:solidFill>
                  <a:srgbClr val="000099"/>
                </a:solidFill>
                <a:latin typeface="Tahoma" pitchFamily="34" charset="0"/>
              </a:rPr>
              <a:t> How the system works on </a:t>
            </a:r>
            <a:r>
              <a:rPr lang="en-US" sz="2400" i="1">
                <a:solidFill>
                  <a:srgbClr val="CC0066"/>
                </a:solidFill>
                <a:latin typeface="Tahoma" pitchFamily="34" charset="0"/>
              </a:rPr>
              <a:t>several levels</a:t>
            </a:r>
            <a:r>
              <a:rPr lang="en-US" sz="2400">
                <a:solidFill>
                  <a:srgbClr val="000099"/>
                </a:solidFill>
                <a:latin typeface="Tahoma" pitchFamily="34" charset="0"/>
              </a:rPr>
              <a:t> </a:t>
            </a:r>
          </a:p>
          <a:p>
            <a:pPr algn="just">
              <a:spcBef>
                <a:spcPct val="50000"/>
              </a:spcBef>
              <a:buFontTx/>
              <a:buChar char="•"/>
            </a:pPr>
            <a:r>
              <a:rPr lang="en-US" sz="2400">
                <a:solidFill>
                  <a:srgbClr val="000099"/>
                </a:solidFill>
                <a:latin typeface="Tahoma" pitchFamily="34" charset="0"/>
              </a:rPr>
              <a:t> The </a:t>
            </a:r>
            <a:r>
              <a:rPr lang="en-US" sz="2400" i="1">
                <a:solidFill>
                  <a:srgbClr val="CC0066"/>
                </a:solidFill>
                <a:latin typeface="Tahoma" pitchFamily="34" charset="0"/>
              </a:rPr>
              <a:t>interactions</a:t>
            </a:r>
            <a:r>
              <a:rPr lang="en-US" sz="2400">
                <a:solidFill>
                  <a:srgbClr val="000099"/>
                </a:solidFill>
                <a:latin typeface="Tahoma" pitchFamily="34" charset="0"/>
              </a:rPr>
              <a:t> between the users and a system</a:t>
            </a:r>
          </a:p>
          <a:p>
            <a:pPr algn="just">
              <a:spcBef>
                <a:spcPct val="50000"/>
              </a:spcBef>
              <a:buFontTx/>
              <a:buChar char="•"/>
            </a:pPr>
            <a:r>
              <a:rPr lang="en-US" sz="2400">
                <a:solidFill>
                  <a:srgbClr val="000099"/>
                </a:solidFill>
                <a:latin typeface="Tahoma" pitchFamily="34" charset="0"/>
              </a:rPr>
              <a:t> The </a:t>
            </a:r>
            <a:r>
              <a:rPr lang="en-US" sz="2400" i="1">
                <a:solidFill>
                  <a:srgbClr val="CC0066"/>
                </a:solidFill>
                <a:latin typeface="Tahoma" pitchFamily="34" charset="0"/>
              </a:rPr>
              <a:t>interactions</a:t>
            </a:r>
            <a:r>
              <a:rPr lang="en-US" sz="2400">
                <a:solidFill>
                  <a:srgbClr val="000099"/>
                </a:solidFill>
                <a:latin typeface="Tahoma" pitchFamily="34" charset="0"/>
              </a:rPr>
              <a:t> of objects within a system</a:t>
            </a:r>
          </a:p>
          <a:p>
            <a:pPr algn="just">
              <a:spcBef>
                <a:spcPct val="50000"/>
              </a:spcBef>
              <a:buFontTx/>
              <a:buChar char="•"/>
            </a:pPr>
            <a:r>
              <a:rPr lang="en-US" sz="2400">
                <a:solidFill>
                  <a:srgbClr val="000099"/>
                </a:solidFill>
                <a:latin typeface="Tahoma" pitchFamily="34" charset="0"/>
              </a:rPr>
              <a:t> The </a:t>
            </a:r>
            <a:r>
              <a:rPr lang="en-US" sz="2400" i="1">
                <a:solidFill>
                  <a:srgbClr val="CC0066"/>
                </a:solidFill>
                <a:latin typeface="Tahoma" pitchFamily="34" charset="0"/>
              </a:rPr>
              <a:t>interactions</a:t>
            </a:r>
            <a:r>
              <a:rPr lang="en-US" sz="2400">
                <a:solidFill>
                  <a:srgbClr val="000099"/>
                </a:solidFill>
                <a:latin typeface="Tahoma" pitchFamily="34" charset="0"/>
              </a:rPr>
              <a:t> between systems</a:t>
            </a:r>
          </a:p>
        </p:txBody>
      </p:sp>
      <p:sp>
        <p:nvSpPr>
          <p:cNvPr id="12295" name="Line 6"/>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12296" name="Line 7"/>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5125">
                                            <p:txEl>
                                              <p:pRg st="1" end="1"/>
                                            </p:txEl>
                                          </p:spTgt>
                                        </p:tgtEl>
                                        <p:attrNameLst>
                                          <p:attrName>style.visibility</p:attrName>
                                        </p:attrNameLst>
                                      </p:cBhvr>
                                      <p:to>
                                        <p:strVal val="visible"/>
                                      </p:to>
                                    </p:set>
                                    <p:animEffect transition="in" filter="blinds(horizontal)">
                                      <p:cBhvr>
                                        <p:cTn id="7" dur="500"/>
                                        <p:tgtEl>
                                          <p:spTgt spid="5125">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5125">
                                            <p:txEl>
                                              <p:pRg st="2" end="2"/>
                                            </p:txEl>
                                          </p:spTgt>
                                        </p:tgtEl>
                                        <p:attrNameLst>
                                          <p:attrName>style.visibility</p:attrName>
                                        </p:attrNameLst>
                                      </p:cBhvr>
                                      <p:to>
                                        <p:strVal val="visible"/>
                                      </p:to>
                                    </p:set>
                                    <p:animEffect transition="in" filter="blinds(horizontal)">
                                      <p:cBhvr>
                                        <p:cTn id="12" dur="500"/>
                                        <p:tgtEl>
                                          <p:spTgt spid="5125">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5125">
                                            <p:txEl>
                                              <p:pRg st="3" end="3"/>
                                            </p:txEl>
                                          </p:spTgt>
                                        </p:tgtEl>
                                        <p:attrNameLst>
                                          <p:attrName>style.visibility</p:attrName>
                                        </p:attrNameLst>
                                      </p:cBhvr>
                                      <p:to>
                                        <p:strVal val="visible"/>
                                      </p:to>
                                    </p:set>
                                    <p:animEffect transition="in" filter="blinds(horizontal)">
                                      <p:cBhvr>
                                        <p:cTn id="17" dur="500"/>
                                        <p:tgtEl>
                                          <p:spTgt spid="5125">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5125">
                                            <p:txEl>
                                              <p:pRg st="4" end="4"/>
                                            </p:txEl>
                                          </p:spTgt>
                                        </p:tgtEl>
                                        <p:attrNameLst>
                                          <p:attrName>style.visibility</p:attrName>
                                        </p:attrNameLst>
                                      </p:cBhvr>
                                      <p:to>
                                        <p:strVal val="visible"/>
                                      </p:to>
                                    </p:set>
                                    <p:animEffect transition="in" filter="blinds(horizontal)">
                                      <p:cBhvr>
                                        <p:cTn id="22" dur="500"/>
                                        <p:tgtEl>
                                          <p:spTgt spid="5125">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13315"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13316"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UML - Unified Modeling Language</a:t>
            </a:r>
          </a:p>
        </p:txBody>
      </p:sp>
      <p:sp>
        <p:nvSpPr>
          <p:cNvPr id="13317" name="Text Box 4"/>
          <p:cNvSpPr txBox="1">
            <a:spLocks noChangeArrowheads="1"/>
          </p:cNvSpPr>
          <p:nvPr/>
        </p:nvSpPr>
        <p:spPr bwMode="auto">
          <a:xfrm>
            <a:off x="684213" y="1700213"/>
            <a:ext cx="7777162" cy="4325937"/>
          </a:xfrm>
          <a:prstGeom prst="rect">
            <a:avLst/>
          </a:prstGeom>
          <a:noFill/>
          <a:ln w="9525">
            <a:noFill/>
            <a:miter lim="800000"/>
            <a:headEnd/>
            <a:tailEnd/>
          </a:ln>
        </p:spPr>
        <p:txBody>
          <a:bodyPr>
            <a:spAutoFit/>
          </a:bodyPr>
          <a:lstStyle/>
          <a:p>
            <a:pPr rtl="1"/>
            <a:r>
              <a:rPr lang="en-US" sz="2400" b="1" i="1" u="sng">
                <a:solidFill>
                  <a:srgbClr val="000099"/>
                </a:solidFill>
                <a:latin typeface="Tahoma" pitchFamily="34" charset="0"/>
              </a:rPr>
              <a:t>UML DIAGRAMS</a:t>
            </a:r>
            <a:endParaRPr lang="en-US" sz="2400" i="1" u="sng">
              <a:solidFill>
                <a:srgbClr val="000099"/>
              </a:solidFill>
              <a:latin typeface="Tahoma" pitchFamily="34" charset="0"/>
            </a:endParaRPr>
          </a:p>
          <a:p>
            <a:pPr rtl="1"/>
            <a:endParaRPr lang="en-US">
              <a:solidFill>
                <a:srgbClr val="000099"/>
              </a:solidFill>
              <a:latin typeface="Tahoma" pitchFamily="34" charset="0"/>
            </a:endParaRPr>
          </a:p>
          <a:p>
            <a:pPr lvl="1">
              <a:lnSpc>
                <a:spcPct val="110000"/>
              </a:lnSpc>
              <a:buFontTx/>
              <a:buChar char="•"/>
            </a:pPr>
            <a:r>
              <a:rPr lang="en-US">
                <a:solidFill>
                  <a:srgbClr val="000099"/>
                </a:solidFill>
                <a:latin typeface="Tahoma" pitchFamily="34" charset="0"/>
              </a:rPr>
              <a:t> </a:t>
            </a:r>
            <a:r>
              <a:rPr lang="en-US" sz="2000">
                <a:solidFill>
                  <a:srgbClr val="000099"/>
                </a:solidFill>
                <a:latin typeface="Tahoma" pitchFamily="34" charset="0"/>
              </a:rPr>
              <a:t>Business Use Case diagram</a:t>
            </a:r>
          </a:p>
          <a:p>
            <a:pPr lvl="1">
              <a:lnSpc>
                <a:spcPct val="110000"/>
              </a:lnSpc>
              <a:buFontTx/>
              <a:buChar char="•"/>
            </a:pPr>
            <a:r>
              <a:rPr lang="en-US" sz="2000">
                <a:solidFill>
                  <a:srgbClr val="000099"/>
                </a:solidFill>
                <a:latin typeface="Tahoma" pitchFamily="34" charset="0"/>
              </a:rPr>
              <a:t> </a:t>
            </a:r>
            <a:r>
              <a:rPr lang="en-US" sz="2000">
                <a:solidFill>
                  <a:srgbClr val="CC0066"/>
                </a:solidFill>
                <a:latin typeface="Tahoma" pitchFamily="34" charset="0"/>
              </a:rPr>
              <a:t>Use Case diagram</a:t>
            </a:r>
          </a:p>
          <a:p>
            <a:pPr lvl="1">
              <a:lnSpc>
                <a:spcPct val="110000"/>
              </a:lnSpc>
              <a:buFontTx/>
              <a:buChar char="•"/>
            </a:pPr>
            <a:r>
              <a:rPr lang="en-US" sz="2000">
                <a:solidFill>
                  <a:srgbClr val="000099"/>
                </a:solidFill>
                <a:latin typeface="Tahoma" pitchFamily="34" charset="0"/>
              </a:rPr>
              <a:t> Activity diagram</a:t>
            </a:r>
          </a:p>
          <a:p>
            <a:pPr lvl="1">
              <a:lnSpc>
                <a:spcPct val="110000"/>
              </a:lnSpc>
              <a:buFontTx/>
              <a:buChar char="•"/>
            </a:pPr>
            <a:r>
              <a:rPr lang="en-US" sz="2000">
                <a:solidFill>
                  <a:srgbClr val="CC0066"/>
                </a:solidFill>
                <a:latin typeface="Tahoma" pitchFamily="34" charset="0"/>
              </a:rPr>
              <a:t> Sequence diagram</a:t>
            </a:r>
          </a:p>
          <a:p>
            <a:pPr lvl="1">
              <a:lnSpc>
                <a:spcPct val="110000"/>
              </a:lnSpc>
              <a:buFontTx/>
              <a:buChar char="•"/>
            </a:pPr>
            <a:r>
              <a:rPr lang="en-US" sz="2000">
                <a:solidFill>
                  <a:srgbClr val="000099"/>
                </a:solidFill>
                <a:latin typeface="Tahoma" pitchFamily="34" charset="0"/>
              </a:rPr>
              <a:t> Collaboration diagram</a:t>
            </a:r>
          </a:p>
          <a:p>
            <a:pPr lvl="1">
              <a:lnSpc>
                <a:spcPct val="110000"/>
              </a:lnSpc>
              <a:buFontTx/>
              <a:buChar char="•"/>
            </a:pPr>
            <a:r>
              <a:rPr lang="en-US" sz="2000">
                <a:solidFill>
                  <a:srgbClr val="000099"/>
                </a:solidFill>
                <a:latin typeface="Tahoma" pitchFamily="34" charset="0"/>
              </a:rPr>
              <a:t> </a:t>
            </a:r>
            <a:r>
              <a:rPr lang="en-US" sz="2000">
                <a:solidFill>
                  <a:srgbClr val="CC0066"/>
                </a:solidFill>
                <a:latin typeface="Tahoma" pitchFamily="34" charset="0"/>
              </a:rPr>
              <a:t>Class diagram</a:t>
            </a:r>
          </a:p>
          <a:p>
            <a:pPr lvl="1">
              <a:lnSpc>
                <a:spcPct val="110000"/>
              </a:lnSpc>
              <a:buFontTx/>
              <a:buChar char="•"/>
            </a:pPr>
            <a:r>
              <a:rPr lang="en-US" sz="2000">
                <a:solidFill>
                  <a:srgbClr val="000099"/>
                </a:solidFill>
                <a:latin typeface="Tahoma" pitchFamily="34" charset="0"/>
              </a:rPr>
              <a:t> Statechart diagram</a:t>
            </a:r>
          </a:p>
          <a:p>
            <a:pPr lvl="1">
              <a:lnSpc>
                <a:spcPct val="110000"/>
              </a:lnSpc>
              <a:buFontTx/>
              <a:buChar char="•"/>
            </a:pPr>
            <a:r>
              <a:rPr lang="en-US" sz="2000">
                <a:solidFill>
                  <a:srgbClr val="000099"/>
                </a:solidFill>
                <a:latin typeface="Tahoma" pitchFamily="34" charset="0"/>
              </a:rPr>
              <a:t> </a:t>
            </a:r>
            <a:r>
              <a:rPr lang="en-US" sz="2000">
                <a:solidFill>
                  <a:srgbClr val="CC0066"/>
                </a:solidFill>
                <a:latin typeface="Tahoma" pitchFamily="34" charset="0"/>
              </a:rPr>
              <a:t>Component diagram</a:t>
            </a:r>
          </a:p>
          <a:p>
            <a:pPr lvl="1">
              <a:lnSpc>
                <a:spcPct val="110000"/>
              </a:lnSpc>
              <a:buFontTx/>
              <a:buChar char="•"/>
            </a:pPr>
            <a:r>
              <a:rPr lang="en-US" sz="2000">
                <a:solidFill>
                  <a:srgbClr val="000099"/>
                </a:solidFill>
                <a:latin typeface="Tahoma" pitchFamily="34" charset="0"/>
              </a:rPr>
              <a:t> Deployment diagram</a:t>
            </a:r>
          </a:p>
          <a:p>
            <a:pPr lvl="1">
              <a:buFontTx/>
              <a:buChar char="•"/>
            </a:pPr>
            <a:endParaRPr lang="en-US" sz="2000">
              <a:solidFill>
                <a:srgbClr val="000099"/>
              </a:solidFill>
              <a:latin typeface="Tahoma" pitchFamily="34" charset="0"/>
            </a:endParaRPr>
          </a:p>
          <a:p>
            <a:r>
              <a:rPr lang="en-US">
                <a:solidFill>
                  <a:srgbClr val="000099"/>
                </a:solidFill>
                <a:latin typeface="Tahoma" pitchFamily="34" charset="0"/>
              </a:rPr>
              <a:t>These model diagrams illustrate </a:t>
            </a:r>
            <a:r>
              <a:rPr lang="en-US" i="1">
                <a:solidFill>
                  <a:srgbClr val="CC0066"/>
                </a:solidFill>
                <a:latin typeface="Tahoma" pitchFamily="34" charset="0"/>
              </a:rPr>
              <a:t>different aspects of the system</a:t>
            </a:r>
            <a:endParaRPr lang="en-US">
              <a:solidFill>
                <a:srgbClr val="CC0066"/>
              </a:solidFill>
              <a:latin typeface="Tahoma" pitchFamily="34" charset="0"/>
            </a:endParaRPr>
          </a:p>
        </p:txBody>
      </p:sp>
      <p:sp>
        <p:nvSpPr>
          <p:cNvPr id="13318"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13319"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14339"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14340"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Rational Rose</a:t>
            </a:r>
          </a:p>
        </p:txBody>
      </p:sp>
      <p:sp>
        <p:nvSpPr>
          <p:cNvPr id="14341" name="Text Box 4"/>
          <p:cNvSpPr txBox="1">
            <a:spLocks noChangeArrowheads="1"/>
          </p:cNvSpPr>
          <p:nvPr/>
        </p:nvSpPr>
        <p:spPr bwMode="auto">
          <a:xfrm>
            <a:off x="684213" y="1484313"/>
            <a:ext cx="8135937" cy="4781550"/>
          </a:xfrm>
          <a:prstGeom prst="rect">
            <a:avLst/>
          </a:prstGeom>
          <a:noFill/>
          <a:ln w="9525">
            <a:noFill/>
            <a:miter lim="800000"/>
            <a:headEnd/>
            <a:tailEnd/>
          </a:ln>
        </p:spPr>
        <p:txBody>
          <a:bodyPr>
            <a:spAutoFit/>
          </a:bodyPr>
          <a:lstStyle/>
          <a:p>
            <a:pPr algn="just">
              <a:buFontTx/>
              <a:buChar char="•"/>
            </a:pPr>
            <a:r>
              <a:rPr lang="en-US" sz="2200">
                <a:solidFill>
                  <a:srgbClr val="000099"/>
                </a:solidFill>
                <a:latin typeface="Tahoma" pitchFamily="34" charset="0"/>
              </a:rPr>
              <a:t> Rational Rose is a </a:t>
            </a:r>
            <a:r>
              <a:rPr lang="en-US" sz="2200" i="1">
                <a:solidFill>
                  <a:srgbClr val="CC0066"/>
                </a:solidFill>
                <a:latin typeface="Tahoma" pitchFamily="34" charset="0"/>
              </a:rPr>
              <a:t>visual modeling</a:t>
            </a:r>
            <a:r>
              <a:rPr lang="en-US" sz="2200">
                <a:solidFill>
                  <a:schemeClr val="accent2"/>
                </a:solidFill>
                <a:latin typeface="Tahoma" pitchFamily="34" charset="0"/>
              </a:rPr>
              <a:t> </a:t>
            </a:r>
            <a:r>
              <a:rPr lang="en-US" sz="2200">
                <a:solidFill>
                  <a:srgbClr val="000099"/>
                </a:solidFill>
                <a:latin typeface="Tahoma" pitchFamily="34" charset="0"/>
              </a:rPr>
              <a:t>tool to aid in the analysis and design of object oriented software systems</a:t>
            </a:r>
            <a:endParaRPr lang="en-US" sz="2200">
              <a:solidFill>
                <a:schemeClr val="accent2"/>
              </a:solidFill>
              <a:latin typeface="Tahoma" pitchFamily="34" charset="0"/>
            </a:endParaRPr>
          </a:p>
          <a:p>
            <a:pPr algn="just">
              <a:buFontTx/>
              <a:buChar char="•"/>
            </a:pPr>
            <a:endParaRPr lang="en-US" sz="2200">
              <a:solidFill>
                <a:schemeClr val="accent2"/>
              </a:solidFill>
              <a:latin typeface="Tahoma" pitchFamily="34" charset="0"/>
            </a:endParaRPr>
          </a:p>
          <a:p>
            <a:pPr algn="just">
              <a:buClr>
                <a:srgbClr val="000099"/>
              </a:buClr>
              <a:buFontTx/>
              <a:buChar char="•"/>
            </a:pPr>
            <a:r>
              <a:rPr lang="en-US" sz="2200">
                <a:latin typeface="Tahoma" pitchFamily="34" charset="0"/>
              </a:rPr>
              <a:t> </a:t>
            </a:r>
            <a:r>
              <a:rPr lang="en-US" sz="2200">
                <a:solidFill>
                  <a:srgbClr val="000099"/>
                </a:solidFill>
                <a:latin typeface="Tahoma" pitchFamily="34" charset="0"/>
              </a:rPr>
              <a:t>It is used to model the system</a:t>
            </a:r>
            <a:r>
              <a:rPr lang="en-US" sz="2200">
                <a:solidFill>
                  <a:schemeClr val="accent2"/>
                </a:solidFill>
                <a:latin typeface="Tahoma" pitchFamily="34" charset="0"/>
              </a:rPr>
              <a:t> </a:t>
            </a:r>
            <a:r>
              <a:rPr lang="en-US" sz="2200" i="1">
                <a:solidFill>
                  <a:srgbClr val="CC0066"/>
                </a:solidFill>
                <a:latin typeface="Tahoma" pitchFamily="34" charset="0"/>
              </a:rPr>
              <a:t>before</a:t>
            </a:r>
            <a:r>
              <a:rPr lang="en-US" sz="2200" i="1">
                <a:solidFill>
                  <a:schemeClr val="accent2"/>
                </a:solidFill>
                <a:latin typeface="Tahoma" pitchFamily="34" charset="0"/>
              </a:rPr>
              <a:t> </a:t>
            </a:r>
            <a:r>
              <a:rPr lang="en-US" sz="2200">
                <a:solidFill>
                  <a:srgbClr val="000099"/>
                </a:solidFill>
                <a:latin typeface="Tahoma" pitchFamily="34" charset="0"/>
              </a:rPr>
              <a:t>any code is written</a:t>
            </a:r>
          </a:p>
          <a:p>
            <a:pPr algn="just">
              <a:buFontTx/>
              <a:buChar char="•"/>
            </a:pPr>
            <a:endParaRPr lang="en-US" sz="2200">
              <a:solidFill>
                <a:schemeClr val="accent2"/>
              </a:solidFill>
              <a:latin typeface="Tahoma" pitchFamily="34" charset="0"/>
            </a:endParaRPr>
          </a:p>
          <a:p>
            <a:pPr algn="just">
              <a:buClr>
                <a:srgbClr val="000099"/>
              </a:buClr>
              <a:buFontTx/>
              <a:buChar char="•"/>
            </a:pPr>
            <a:r>
              <a:rPr lang="en-US" sz="2200">
                <a:latin typeface="Tahoma" pitchFamily="34" charset="0"/>
              </a:rPr>
              <a:t> </a:t>
            </a:r>
            <a:r>
              <a:rPr lang="en-US" sz="2200">
                <a:solidFill>
                  <a:srgbClr val="000099"/>
                </a:solidFill>
                <a:latin typeface="Tahoma" pitchFamily="34" charset="0"/>
              </a:rPr>
              <a:t>Rational Rose will help developers by generating code </a:t>
            </a:r>
          </a:p>
          <a:p>
            <a:pPr algn="just"/>
            <a:r>
              <a:rPr lang="en-US" sz="2200">
                <a:solidFill>
                  <a:srgbClr val="000099"/>
                </a:solidFill>
                <a:latin typeface="Tahoma" pitchFamily="34" charset="0"/>
              </a:rPr>
              <a:t>(C++, Ada, CORBA, Java, COM objects, Visual Basic, XML)</a:t>
            </a:r>
          </a:p>
          <a:p>
            <a:pPr algn="just"/>
            <a:endParaRPr lang="en-US" sz="2200">
              <a:solidFill>
                <a:srgbClr val="000099"/>
              </a:solidFill>
              <a:latin typeface="Tahoma" pitchFamily="34" charset="0"/>
            </a:endParaRPr>
          </a:p>
          <a:p>
            <a:pPr algn="just">
              <a:buFontTx/>
              <a:buChar char="•"/>
            </a:pPr>
            <a:r>
              <a:rPr lang="en-US" sz="2200" b="1">
                <a:solidFill>
                  <a:srgbClr val="000099"/>
                </a:solidFill>
                <a:latin typeface="Tahoma" pitchFamily="34" charset="0"/>
              </a:rPr>
              <a:t> </a:t>
            </a:r>
            <a:r>
              <a:rPr lang="en-US" sz="2200">
                <a:solidFill>
                  <a:srgbClr val="000099"/>
                </a:solidFill>
                <a:latin typeface="Tahoma" pitchFamily="34" charset="0"/>
              </a:rPr>
              <a:t>Rose can</a:t>
            </a:r>
            <a:r>
              <a:rPr lang="en-US" sz="2200">
                <a:solidFill>
                  <a:schemeClr val="accent2"/>
                </a:solidFill>
                <a:latin typeface="Tahoma" pitchFamily="34" charset="0"/>
              </a:rPr>
              <a:t> </a:t>
            </a:r>
            <a:r>
              <a:rPr lang="en-US" sz="2200" i="1">
                <a:solidFill>
                  <a:srgbClr val="CC0066"/>
                </a:solidFill>
                <a:latin typeface="Tahoma" pitchFamily="34" charset="0"/>
              </a:rPr>
              <a:t>reverse engineer</a:t>
            </a:r>
            <a:r>
              <a:rPr lang="en-US" sz="2200">
                <a:solidFill>
                  <a:schemeClr val="accent2"/>
                </a:solidFill>
                <a:latin typeface="Tahoma" pitchFamily="34" charset="0"/>
              </a:rPr>
              <a:t> </a:t>
            </a:r>
            <a:r>
              <a:rPr lang="en-US" sz="2200">
                <a:solidFill>
                  <a:srgbClr val="000099"/>
                </a:solidFill>
                <a:latin typeface="Tahoma" pitchFamily="34" charset="0"/>
              </a:rPr>
              <a:t>code and create a model based on an existing system</a:t>
            </a:r>
          </a:p>
          <a:p>
            <a:pPr algn="just"/>
            <a:endParaRPr lang="en-US" sz="2200">
              <a:solidFill>
                <a:srgbClr val="000099"/>
              </a:solidFill>
              <a:latin typeface="Tahoma" pitchFamily="34" charset="0"/>
            </a:endParaRPr>
          </a:p>
          <a:p>
            <a:pPr algn="just">
              <a:buFontTx/>
              <a:buChar char="•"/>
            </a:pPr>
            <a:r>
              <a:rPr lang="en-US" sz="2200">
                <a:solidFill>
                  <a:srgbClr val="000099"/>
                </a:solidFill>
                <a:latin typeface="Tahoma" pitchFamily="34" charset="0"/>
              </a:rPr>
              <a:t> When a change occurs to the model, Rose can modify the code to incorporate the change</a:t>
            </a:r>
          </a:p>
          <a:p>
            <a:pPr algn="just"/>
            <a:r>
              <a:rPr lang="en-US" sz="2200">
                <a:solidFill>
                  <a:srgbClr val="000099"/>
                </a:solidFill>
                <a:latin typeface="Tahoma" pitchFamily="34" charset="0"/>
              </a:rPr>
              <a:t> </a:t>
            </a:r>
            <a:endParaRPr lang="en-US" sz="2200">
              <a:solidFill>
                <a:schemeClr val="accent2"/>
              </a:solidFill>
              <a:latin typeface="Tahoma" pitchFamily="34" charset="0"/>
            </a:endParaRPr>
          </a:p>
        </p:txBody>
      </p:sp>
      <p:sp>
        <p:nvSpPr>
          <p:cNvPr id="14342"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14343"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15363"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15364"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Rational Rose – Different Versions</a:t>
            </a:r>
          </a:p>
        </p:txBody>
      </p:sp>
      <p:sp>
        <p:nvSpPr>
          <p:cNvPr id="15365" name="Text Box 4"/>
          <p:cNvSpPr txBox="1">
            <a:spLocks noChangeArrowheads="1"/>
          </p:cNvSpPr>
          <p:nvPr/>
        </p:nvSpPr>
        <p:spPr bwMode="auto">
          <a:xfrm>
            <a:off x="735013" y="1384300"/>
            <a:ext cx="8229600" cy="4446588"/>
          </a:xfrm>
          <a:prstGeom prst="rect">
            <a:avLst/>
          </a:prstGeom>
          <a:noFill/>
          <a:ln w="9525">
            <a:noFill/>
            <a:miter lim="800000"/>
            <a:headEnd/>
            <a:tailEnd/>
          </a:ln>
        </p:spPr>
        <p:txBody>
          <a:bodyPr>
            <a:spAutoFit/>
          </a:bodyPr>
          <a:lstStyle/>
          <a:p>
            <a:pPr algn="just">
              <a:buFontTx/>
              <a:buChar char="•"/>
            </a:pPr>
            <a:r>
              <a:rPr lang="en-US" sz="2200" i="1">
                <a:solidFill>
                  <a:srgbClr val="CC0066"/>
                </a:solidFill>
                <a:latin typeface="Tahoma" pitchFamily="34" charset="0"/>
              </a:rPr>
              <a:t> Rose Modeler</a:t>
            </a:r>
            <a:r>
              <a:rPr lang="en-US" sz="2200">
                <a:solidFill>
                  <a:schemeClr val="accent2"/>
                </a:solidFill>
                <a:latin typeface="Tahoma" pitchFamily="34" charset="0"/>
              </a:rPr>
              <a:t>, </a:t>
            </a:r>
            <a:r>
              <a:rPr lang="en-US" sz="2200">
                <a:solidFill>
                  <a:srgbClr val="000099"/>
                </a:solidFill>
                <a:latin typeface="Tahoma" pitchFamily="34" charset="0"/>
              </a:rPr>
              <a:t>which allows you to create a model for your system, but will not support code generation or reverse engineering</a:t>
            </a:r>
          </a:p>
          <a:p>
            <a:pPr algn="just">
              <a:buFontTx/>
              <a:buChar char="•"/>
            </a:pPr>
            <a:endParaRPr lang="en-US" sz="2200">
              <a:solidFill>
                <a:srgbClr val="000099"/>
              </a:solidFill>
              <a:latin typeface="Tahoma" pitchFamily="34" charset="0"/>
            </a:endParaRPr>
          </a:p>
          <a:p>
            <a:pPr algn="just">
              <a:buFontTx/>
              <a:buChar char="•"/>
            </a:pPr>
            <a:r>
              <a:rPr lang="en-US" sz="2200" i="1">
                <a:solidFill>
                  <a:srgbClr val="CC0066"/>
                </a:solidFill>
                <a:latin typeface="Tahoma" pitchFamily="34" charset="0"/>
              </a:rPr>
              <a:t> Rose Professional</a:t>
            </a:r>
            <a:r>
              <a:rPr lang="en-US" sz="2200">
                <a:solidFill>
                  <a:schemeClr val="accent2"/>
                </a:solidFill>
                <a:latin typeface="Tahoma" pitchFamily="34" charset="0"/>
              </a:rPr>
              <a:t>, </a:t>
            </a:r>
            <a:r>
              <a:rPr lang="en-US" sz="2200">
                <a:solidFill>
                  <a:srgbClr val="000099"/>
                </a:solidFill>
                <a:latin typeface="Tahoma" pitchFamily="34" charset="0"/>
              </a:rPr>
              <a:t>which allows you to generate code in one language</a:t>
            </a:r>
          </a:p>
          <a:p>
            <a:pPr algn="just">
              <a:buFontTx/>
              <a:buChar char="•"/>
            </a:pPr>
            <a:endParaRPr lang="en-US" sz="2200">
              <a:solidFill>
                <a:schemeClr val="accent2"/>
              </a:solidFill>
              <a:latin typeface="Tahoma" pitchFamily="34" charset="0"/>
            </a:endParaRPr>
          </a:p>
          <a:p>
            <a:pPr algn="just">
              <a:buFontTx/>
              <a:buChar char="•"/>
            </a:pPr>
            <a:r>
              <a:rPr lang="en-US" sz="2200" i="1">
                <a:solidFill>
                  <a:srgbClr val="CC0066"/>
                </a:solidFill>
                <a:latin typeface="Tahoma" pitchFamily="34" charset="0"/>
              </a:rPr>
              <a:t> Rose Enterprise</a:t>
            </a:r>
            <a:r>
              <a:rPr lang="en-US" sz="2200">
                <a:solidFill>
                  <a:schemeClr val="accent2"/>
                </a:solidFill>
                <a:latin typeface="Tahoma" pitchFamily="34" charset="0"/>
              </a:rPr>
              <a:t>, </a:t>
            </a:r>
            <a:r>
              <a:rPr lang="en-US" sz="2200">
                <a:solidFill>
                  <a:srgbClr val="000099"/>
                </a:solidFill>
                <a:latin typeface="Tahoma" pitchFamily="34" charset="0"/>
              </a:rPr>
              <a:t>which allows you to generate code for the different languages we previously mentioned. A model can have components that are generated in different languages</a:t>
            </a:r>
          </a:p>
          <a:p>
            <a:pPr algn="just">
              <a:buFontTx/>
              <a:buChar char="•"/>
            </a:pPr>
            <a:endParaRPr lang="en-US" sz="2200">
              <a:solidFill>
                <a:srgbClr val="000099"/>
              </a:solidFill>
              <a:latin typeface="Tahoma" pitchFamily="34" charset="0"/>
            </a:endParaRPr>
          </a:p>
          <a:p>
            <a:pPr algn="just">
              <a:buFontTx/>
              <a:buChar char="•"/>
            </a:pPr>
            <a:r>
              <a:rPr lang="en-US" sz="2200" i="1">
                <a:solidFill>
                  <a:srgbClr val="CC0066"/>
                </a:solidFill>
                <a:latin typeface="Tahoma" pitchFamily="34" charset="0"/>
              </a:rPr>
              <a:t> .Net Tdx,</a:t>
            </a:r>
            <a:r>
              <a:rPr lang="en-US" sz="2200">
                <a:solidFill>
                  <a:srgbClr val="000099"/>
                </a:solidFill>
                <a:latin typeface="Tahoma" pitchFamily="34" charset="0"/>
              </a:rPr>
              <a:t> allows the generation of code to the .Net                 framework</a:t>
            </a:r>
          </a:p>
        </p:txBody>
      </p:sp>
      <p:sp>
        <p:nvSpPr>
          <p:cNvPr id="15366"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15367"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3075"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3076"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Introduction</a:t>
            </a:r>
          </a:p>
        </p:txBody>
      </p:sp>
      <p:sp>
        <p:nvSpPr>
          <p:cNvPr id="22532" name="Text Box 4"/>
          <p:cNvSpPr txBox="1">
            <a:spLocks noChangeArrowheads="1"/>
          </p:cNvSpPr>
          <p:nvPr/>
        </p:nvSpPr>
        <p:spPr bwMode="auto">
          <a:xfrm>
            <a:off x="1143000" y="1557338"/>
            <a:ext cx="7605713" cy="3416300"/>
          </a:xfrm>
          <a:prstGeom prst="rect">
            <a:avLst/>
          </a:prstGeom>
          <a:noFill/>
          <a:ln w="9525">
            <a:noFill/>
            <a:miter lim="800000"/>
            <a:headEnd/>
            <a:tailEnd/>
          </a:ln>
        </p:spPr>
        <p:txBody>
          <a:bodyPr>
            <a:spAutoFit/>
          </a:bodyPr>
          <a:lstStyle/>
          <a:p>
            <a:pPr algn="just">
              <a:buFontTx/>
              <a:buChar char="•"/>
            </a:pPr>
            <a:r>
              <a:rPr lang="en-GB" sz="2400">
                <a:solidFill>
                  <a:srgbClr val="000099"/>
                </a:solidFill>
                <a:latin typeface="Tahoma" pitchFamily="34" charset="0"/>
              </a:rPr>
              <a:t> NOW, Systems must be developed in "Internet time." This faster pace has increased the need for flexible systems. System changes must happen fast</a:t>
            </a:r>
          </a:p>
          <a:p>
            <a:pPr algn="just">
              <a:buFontTx/>
              <a:buChar char="•"/>
            </a:pPr>
            <a:endParaRPr lang="en-GB" sz="2400">
              <a:solidFill>
                <a:srgbClr val="000099"/>
              </a:solidFill>
              <a:latin typeface="Tahoma" pitchFamily="34" charset="0"/>
            </a:endParaRPr>
          </a:p>
          <a:p>
            <a:pPr algn="just">
              <a:buFontTx/>
              <a:buChar char="•"/>
            </a:pPr>
            <a:r>
              <a:rPr lang="en-GB" sz="2400">
                <a:solidFill>
                  <a:srgbClr val="000099"/>
                </a:solidFill>
                <a:latin typeface="Tahoma" pitchFamily="34" charset="0"/>
              </a:rPr>
              <a:t> This is where the </a:t>
            </a:r>
            <a:r>
              <a:rPr lang="en-GB" sz="2400" i="1">
                <a:solidFill>
                  <a:srgbClr val="CC0066"/>
                </a:solidFill>
                <a:latin typeface="Tahoma" pitchFamily="34" charset="0"/>
              </a:rPr>
              <a:t>Unified Modelling Language (UML)</a:t>
            </a:r>
            <a:r>
              <a:rPr lang="en-GB" sz="2400">
                <a:solidFill>
                  <a:srgbClr val="000099"/>
                </a:solidFill>
                <a:latin typeface="Tahoma" pitchFamily="34" charset="0"/>
              </a:rPr>
              <a:t> enters the picture. UML is the industry standard modelling notation for </a:t>
            </a:r>
            <a:r>
              <a:rPr lang="en-GB" sz="2400" i="1">
                <a:solidFill>
                  <a:srgbClr val="CC0066"/>
                </a:solidFill>
                <a:latin typeface="Tahoma" pitchFamily="34" charset="0"/>
              </a:rPr>
              <a:t>object oriented systems</a:t>
            </a:r>
            <a:r>
              <a:rPr lang="en-GB" sz="2400">
                <a:solidFill>
                  <a:srgbClr val="000099"/>
                </a:solidFill>
                <a:latin typeface="Tahoma" pitchFamily="34" charset="0"/>
              </a:rPr>
              <a:t>, and is the premiere platform for rapid application development</a:t>
            </a:r>
            <a:endParaRPr lang="en-US" sz="2400">
              <a:solidFill>
                <a:srgbClr val="000099"/>
              </a:solidFill>
              <a:latin typeface="Tahoma" pitchFamily="34" charset="0"/>
            </a:endParaRPr>
          </a:p>
        </p:txBody>
      </p:sp>
      <p:sp>
        <p:nvSpPr>
          <p:cNvPr id="3078"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3079"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22532">
                                            <p:txEl>
                                              <p:pRg st="0" end="0"/>
                                            </p:txEl>
                                          </p:spTgt>
                                        </p:tgtEl>
                                        <p:attrNameLst>
                                          <p:attrName>style.visibility</p:attrName>
                                        </p:attrNameLst>
                                      </p:cBhvr>
                                      <p:to>
                                        <p:strVal val="visible"/>
                                      </p:to>
                                    </p:set>
                                    <p:animEffect transition="in" filter="blinds(horizontal)">
                                      <p:cBhvr>
                                        <p:cTn id="7" dur="500"/>
                                        <p:tgtEl>
                                          <p:spTgt spid="2253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22532">
                                            <p:txEl>
                                              <p:pRg st="2" end="2"/>
                                            </p:txEl>
                                          </p:spTgt>
                                        </p:tgtEl>
                                        <p:attrNameLst>
                                          <p:attrName>style.visibility</p:attrName>
                                        </p:attrNameLst>
                                      </p:cBhvr>
                                      <p:to>
                                        <p:strVal val="visible"/>
                                      </p:to>
                                    </p:set>
                                    <p:animEffect transition="in" filter="blinds(horizontal)">
                                      <p:cBhvr>
                                        <p:cTn id="12" dur="500"/>
                                        <p:tgtEl>
                                          <p:spTgt spid="2253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4099"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4100"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Introduction to Object Oriented</a:t>
            </a:r>
          </a:p>
        </p:txBody>
      </p:sp>
      <p:sp>
        <p:nvSpPr>
          <p:cNvPr id="23556" name="Text Box 4"/>
          <p:cNvSpPr txBox="1">
            <a:spLocks noChangeArrowheads="1"/>
          </p:cNvSpPr>
          <p:nvPr/>
        </p:nvSpPr>
        <p:spPr bwMode="auto">
          <a:xfrm>
            <a:off x="1143000" y="1557338"/>
            <a:ext cx="7605713" cy="1938337"/>
          </a:xfrm>
          <a:prstGeom prst="rect">
            <a:avLst/>
          </a:prstGeom>
          <a:noFill/>
          <a:ln w="9525">
            <a:noFill/>
            <a:miter lim="800000"/>
            <a:headEnd/>
            <a:tailEnd/>
          </a:ln>
        </p:spPr>
        <p:txBody>
          <a:bodyPr>
            <a:spAutoFit/>
          </a:bodyPr>
          <a:lstStyle/>
          <a:p>
            <a:pPr algn="just">
              <a:buFontTx/>
              <a:buChar char="•"/>
            </a:pPr>
            <a:r>
              <a:rPr lang="en-GB" sz="2400">
                <a:solidFill>
                  <a:srgbClr val="000099"/>
                </a:solidFill>
                <a:latin typeface="Tahoma" pitchFamily="34" charset="0"/>
              </a:rPr>
              <a:t> With object oriented programming, developers create blocks of code, called </a:t>
            </a:r>
            <a:r>
              <a:rPr lang="en-GB" sz="2400" i="1">
                <a:solidFill>
                  <a:srgbClr val="CC0066"/>
                </a:solidFill>
                <a:latin typeface="Tahoma" pitchFamily="34" charset="0"/>
              </a:rPr>
              <a:t>objects</a:t>
            </a:r>
            <a:r>
              <a:rPr lang="en-GB" sz="2400">
                <a:solidFill>
                  <a:srgbClr val="000099"/>
                </a:solidFill>
                <a:latin typeface="Tahoma" pitchFamily="34" charset="0"/>
              </a:rPr>
              <a:t>. These objects are then used by the various applications. Should one of the objects require modification, a developer needs to make the change </a:t>
            </a:r>
            <a:r>
              <a:rPr lang="en-GB" sz="2400" i="1">
                <a:solidFill>
                  <a:srgbClr val="CC0066"/>
                </a:solidFill>
                <a:latin typeface="Tahoma" pitchFamily="34" charset="0"/>
              </a:rPr>
              <a:t>only once</a:t>
            </a:r>
            <a:endParaRPr lang="en-GB" sz="2400">
              <a:solidFill>
                <a:srgbClr val="000099"/>
              </a:solidFill>
              <a:latin typeface="Tahoma" pitchFamily="34" charset="0"/>
            </a:endParaRPr>
          </a:p>
        </p:txBody>
      </p:sp>
      <p:sp>
        <p:nvSpPr>
          <p:cNvPr id="4102"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4103"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23556">
                                            <p:txEl>
                                              <p:pRg st="0" end="0"/>
                                            </p:txEl>
                                          </p:spTgt>
                                        </p:tgtEl>
                                        <p:attrNameLst>
                                          <p:attrName>style.visibility</p:attrName>
                                        </p:attrNameLst>
                                      </p:cBhvr>
                                      <p:to>
                                        <p:strVal val="visible"/>
                                      </p:to>
                                    </p:set>
                                    <p:animEffect transition="in" filter="blinds(horizontal)">
                                      <p:cBhvr>
                                        <p:cTn id="7" dur="500"/>
                                        <p:tgtEl>
                                          <p:spTgt spid="23556">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5123"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5124"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Object Oriented Advantages</a:t>
            </a:r>
          </a:p>
        </p:txBody>
      </p:sp>
      <p:sp>
        <p:nvSpPr>
          <p:cNvPr id="24580" name="Text Box 4"/>
          <p:cNvSpPr txBox="1">
            <a:spLocks noChangeArrowheads="1"/>
          </p:cNvSpPr>
          <p:nvPr/>
        </p:nvSpPr>
        <p:spPr bwMode="auto">
          <a:xfrm>
            <a:off x="1143000" y="1557338"/>
            <a:ext cx="7605713" cy="3743325"/>
          </a:xfrm>
          <a:prstGeom prst="rect">
            <a:avLst/>
          </a:prstGeom>
          <a:noFill/>
          <a:ln w="9525">
            <a:noFill/>
            <a:miter lim="800000"/>
            <a:headEnd/>
            <a:tailEnd/>
          </a:ln>
        </p:spPr>
        <p:txBody>
          <a:bodyPr>
            <a:spAutoFit/>
          </a:bodyPr>
          <a:lstStyle/>
          <a:p>
            <a:pPr algn="just">
              <a:buFontTx/>
              <a:buChar char="•"/>
            </a:pPr>
            <a:r>
              <a:rPr lang="en-GB" sz="2400">
                <a:solidFill>
                  <a:srgbClr val="000099"/>
                </a:solidFill>
                <a:latin typeface="Tahoma" pitchFamily="34" charset="0"/>
              </a:rPr>
              <a:t> One of the primary advantages of the object oriented paradigm is the ability to build components once and then use them over and over again </a:t>
            </a:r>
            <a:r>
              <a:rPr lang="en-GB" sz="2400" i="1">
                <a:solidFill>
                  <a:srgbClr val="CC0066"/>
                </a:solidFill>
                <a:latin typeface="Tahoma" pitchFamily="34" charset="0"/>
              </a:rPr>
              <a:t>(Reusability)</a:t>
            </a:r>
            <a:endParaRPr lang="en-GB" sz="2400">
              <a:solidFill>
                <a:srgbClr val="000099"/>
              </a:solidFill>
              <a:latin typeface="Tahoma" pitchFamily="34" charset="0"/>
            </a:endParaRPr>
          </a:p>
          <a:p>
            <a:pPr algn="just">
              <a:buFontTx/>
              <a:buChar char="•"/>
            </a:pPr>
            <a:endParaRPr lang="en-GB" sz="2400">
              <a:solidFill>
                <a:srgbClr val="000099"/>
              </a:solidFill>
              <a:latin typeface="Tahoma" pitchFamily="34" charset="0"/>
            </a:endParaRPr>
          </a:p>
          <a:p>
            <a:pPr algn="just">
              <a:buFontTx/>
              <a:buChar char="•"/>
            </a:pPr>
            <a:r>
              <a:rPr lang="en-GB" sz="2400">
                <a:solidFill>
                  <a:srgbClr val="000099"/>
                </a:solidFill>
                <a:latin typeface="Tahoma" pitchFamily="34" charset="0"/>
              </a:rPr>
              <a:t> The benefit of flexibility can be realized only by designing an object oriented system well. This requires</a:t>
            </a:r>
          </a:p>
          <a:p>
            <a:pPr algn="just"/>
            <a:r>
              <a:rPr lang="en-GB" sz="2400">
                <a:solidFill>
                  <a:srgbClr val="000099"/>
                </a:solidFill>
                <a:latin typeface="Tahoma" pitchFamily="34" charset="0"/>
              </a:rPr>
              <a:t>knowledge of some principles of object orientation:</a:t>
            </a:r>
          </a:p>
          <a:p>
            <a:pPr lvl="1" algn="just">
              <a:buFontTx/>
              <a:buChar char="•"/>
            </a:pPr>
            <a:r>
              <a:rPr lang="en-GB" sz="2400">
                <a:solidFill>
                  <a:srgbClr val="000099"/>
                </a:solidFill>
                <a:latin typeface="Tahoma" pitchFamily="34" charset="0"/>
              </a:rPr>
              <a:t> </a:t>
            </a:r>
            <a:r>
              <a:rPr lang="en-GB" sz="2400" i="1">
                <a:solidFill>
                  <a:srgbClr val="CC0066"/>
                </a:solidFill>
                <a:latin typeface="Tahoma" pitchFamily="34" charset="0"/>
              </a:rPr>
              <a:t>Encapsulation</a:t>
            </a:r>
          </a:p>
          <a:p>
            <a:pPr lvl="1" algn="just">
              <a:buFontTx/>
              <a:buChar char="•"/>
            </a:pPr>
            <a:r>
              <a:rPr lang="en-GB" sz="2400">
                <a:solidFill>
                  <a:srgbClr val="000099"/>
                </a:solidFill>
                <a:latin typeface="Tahoma" pitchFamily="34" charset="0"/>
              </a:rPr>
              <a:t> </a:t>
            </a:r>
            <a:r>
              <a:rPr lang="en-GB" sz="2400" i="1">
                <a:solidFill>
                  <a:srgbClr val="CC0066"/>
                </a:solidFill>
                <a:latin typeface="Tahoma" pitchFamily="34" charset="0"/>
              </a:rPr>
              <a:t>Inheritance</a:t>
            </a:r>
          </a:p>
          <a:p>
            <a:pPr lvl="1" algn="just">
              <a:buFontTx/>
              <a:buChar char="•"/>
            </a:pPr>
            <a:r>
              <a:rPr lang="en-GB" sz="2400">
                <a:solidFill>
                  <a:srgbClr val="000099"/>
                </a:solidFill>
                <a:latin typeface="Tahoma" pitchFamily="34" charset="0"/>
              </a:rPr>
              <a:t> </a:t>
            </a:r>
            <a:r>
              <a:rPr lang="en-GB" sz="2400" i="1">
                <a:solidFill>
                  <a:srgbClr val="CC0066"/>
                </a:solidFill>
                <a:latin typeface="Tahoma" pitchFamily="34" charset="0"/>
              </a:rPr>
              <a:t>Polymorphism</a:t>
            </a:r>
          </a:p>
        </p:txBody>
      </p:sp>
      <p:sp>
        <p:nvSpPr>
          <p:cNvPr id="5126"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5127"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24580">
                                            <p:txEl>
                                              <p:pRg st="0" end="0"/>
                                            </p:txEl>
                                          </p:spTgt>
                                        </p:tgtEl>
                                        <p:attrNameLst>
                                          <p:attrName>style.visibility</p:attrName>
                                        </p:attrNameLst>
                                      </p:cBhvr>
                                      <p:to>
                                        <p:strVal val="visible"/>
                                      </p:to>
                                    </p:set>
                                    <p:animEffect transition="in" filter="blinds(horizontal)">
                                      <p:cBhvr>
                                        <p:cTn id="7" dur="500"/>
                                        <p:tgtEl>
                                          <p:spTgt spid="24580">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24580">
                                            <p:txEl>
                                              <p:pRg st="2" end="2"/>
                                            </p:txEl>
                                          </p:spTgt>
                                        </p:tgtEl>
                                        <p:attrNameLst>
                                          <p:attrName>style.visibility</p:attrName>
                                        </p:attrNameLst>
                                      </p:cBhvr>
                                      <p:to>
                                        <p:strVal val="visible"/>
                                      </p:to>
                                    </p:set>
                                    <p:animEffect transition="in" filter="blinds(horizontal)">
                                      <p:cBhvr>
                                        <p:cTn id="12" dur="500"/>
                                        <p:tgtEl>
                                          <p:spTgt spid="24580">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24580">
                                            <p:txEl>
                                              <p:pRg st="3" end="3"/>
                                            </p:txEl>
                                          </p:spTgt>
                                        </p:tgtEl>
                                        <p:attrNameLst>
                                          <p:attrName>style.visibility</p:attrName>
                                        </p:attrNameLst>
                                      </p:cBhvr>
                                      <p:to>
                                        <p:strVal val="visible"/>
                                      </p:to>
                                    </p:set>
                                    <p:animEffect transition="in" filter="blinds(horizontal)">
                                      <p:cBhvr>
                                        <p:cTn id="17" dur="500"/>
                                        <p:tgtEl>
                                          <p:spTgt spid="24580">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24580">
                                            <p:txEl>
                                              <p:pRg st="4" end="4"/>
                                            </p:txEl>
                                          </p:spTgt>
                                        </p:tgtEl>
                                        <p:attrNameLst>
                                          <p:attrName>style.visibility</p:attrName>
                                        </p:attrNameLst>
                                      </p:cBhvr>
                                      <p:to>
                                        <p:strVal val="visible"/>
                                      </p:to>
                                    </p:set>
                                    <p:animEffect transition="in" filter="blinds(horizontal)">
                                      <p:cBhvr>
                                        <p:cTn id="22" dur="500"/>
                                        <p:tgtEl>
                                          <p:spTgt spid="24580">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24580">
                                            <p:txEl>
                                              <p:pRg st="5" end="5"/>
                                            </p:txEl>
                                          </p:spTgt>
                                        </p:tgtEl>
                                        <p:attrNameLst>
                                          <p:attrName>style.visibility</p:attrName>
                                        </p:attrNameLst>
                                      </p:cBhvr>
                                      <p:to>
                                        <p:strVal val="visible"/>
                                      </p:to>
                                    </p:set>
                                    <p:animEffect transition="in" filter="blinds(horizontal)">
                                      <p:cBhvr>
                                        <p:cTn id="27" dur="500"/>
                                        <p:tgtEl>
                                          <p:spTgt spid="24580">
                                            <p:txEl>
                                              <p:pRg st="5" end="5"/>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24580">
                                            <p:txEl>
                                              <p:pRg st="6" end="6"/>
                                            </p:txEl>
                                          </p:spTgt>
                                        </p:tgtEl>
                                        <p:attrNameLst>
                                          <p:attrName>style.visibility</p:attrName>
                                        </p:attrNameLst>
                                      </p:cBhvr>
                                      <p:to>
                                        <p:strVal val="visible"/>
                                      </p:to>
                                    </p:set>
                                    <p:animEffect transition="in" filter="blinds(horizontal)">
                                      <p:cBhvr>
                                        <p:cTn id="32" dur="500"/>
                                        <p:tgtEl>
                                          <p:spTgt spid="24580">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6147"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6148"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Object Oriented Advantages </a:t>
            </a:r>
            <a:r>
              <a:rPr lang="en-US" sz="1200" i="1">
                <a:solidFill>
                  <a:schemeClr val="accent2"/>
                </a:solidFill>
                <a:latin typeface="Tahoma" pitchFamily="34" charset="0"/>
              </a:rPr>
              <a:t>cont.</a:t>
            </a:r>
          </a:p>
        </p:txBody>
      </p:sp>
      <p:sp>
        <p:nvSpPr>
          <p:cNvPr id="25604" name="Text Box 4"/>
          <p:cNvSpPr txBox="1">
            <a:spLocks noChangeArrowheads="1"/>
          </p:cNvSpPr>
          <p:nvPr/>
        </p:nvSpPr>
        <p:spPr bwMode="auto">
          <a:xfrm>
            <a:off x="1143000" y="1557338"/>
            <a:ext cx="7605713" cy="4524375"/>
          </a:xfrm>
          <a:prstGeom prst="rect">
            <a:avLst/>
          </a:prstGeom>
          <a:noFill/>
          <a:ln w="9525">
            <a:noFill/>
            <a:miter lim="800000"/>
            <a:headEnd/>
            <a:tailEnd/>
          </a:ln>
        </p:spPr>
        <p:txBody>
          <a:bodyPr>
            <a:spAutoFit/>
          </a:bodyPr>
          <a:lstStyle/>
          <a:p>
            <a:pPr algn="just">
              <a:buFontTx/>
              <a:buChar char="•"/>
            </a:pPr>
            <a:r>
              <a:rPr lang="en-GB" sz="2400">
                <a:solidFill>
                  <a:srgbClr val="000099"/>
                </a:solidFill>
                <a:latin typeface="Tahoma" pitchFamily="34" charset="0"/>
              </a:rPr>
              <a:t> </a:t>
            </a:r>
            <a:r>
              <a:rPr lang="en-GB" sz="2400" i="1">
                <a:solidFill>
                  <a:srgbClr val="CC0066"/>
                </a:solidFill>
                <a:latin typeface="Tahoma" pitchFamily="34" charset="0"/>
              </a:rPr>
              <a:t>Encapsulation</a:t>
            </a:r>
            <a:r>
              <a:rPr lang="en-GB" sz="2400">
                <a:solidFill>
                  <a:srgbClr val="000099"/>
                </a:solidFill>
                <a:latin typeface="Tahoma" pitchFamily="34" charset="0"/>
              </a:rPr>
              <a:t> means combining a piece of </a:t>
            </a:r>
            <a:r>
              <a:rPr lang="en-GB" sz="2400" b="1">
                <a:solidFill>
                  <a:srgbClr val="000099"/>
                </a:solidFill>
                <a:latin typeface="Tahoma" pitchFamily="34" charset="0"/>
              </a:rPr>
              <a:t>information</a:t>
            </a:r>
            <a:r>
              <a:rPr lang="en-GB" sz="2400">
                <a:solidFill>
                  <a:srgbClr val="000099"/>
                </a:solidFill>
                <a:latin typeface="Tahoma" pitchFamily="34" charset="0"/>
              </a:rPr>
              <a:t> with the specific </a:t>
            </a:r>
            <a:r>
              <a:rPr lang="en-GB" sz="2400" b="1">
                <a:solidFill>
                  <a:srgbClr val="000099"/>
                </a:solidFill>
                <a:latin typeface="Tahoma" pitchFamily="34" charset="0"/>
              </a:rPr>
              <a:t>behaviour</a:t>
            </a:r>
            <a:r>
              <a:rPr lang="en-GB" sz="2400">
                <a:solidFill>
                  <a:srgbClr val="000099"/>
                </a:solidFill>
                <a:latin typeface="Tahoma" pitchFamily="34" charset="0"/>
              </a:rPr>
              <a:t> that acts upon that information, then </a:t>
            </a:r>
            <a:r>
              <a:rPr lang="en-GB" sz="2400" b="1">
                <a:solidFill>
                  <a:srgbClr val="000099"/>
                </a:solidFill>
                <a:latin typeface="Tahoma" pitchFamily="34" charset="0"/>
              </a:rPr>
              <a:t>packaging these into an object.</a:t>
            </a:r>
            <a:r>
              <a:rPr lang="en-GB" sz="2400">
                <a:solidFill>
                  <a:srgbClr val="000099"/>
                </a:solidFill>
                <a:latin typeface="Tahoma" pitchFamily="34" charset="0"/>
              </a:rPr>
              <a:t> Another way to look at encapsulation is that we divide the application into small parts of </a:t>
            </a:r>
            <a:r>
              <a:rPr lang="en-GB" sz="2400" i="1">
                <a:solidFill>
                  <a:srgbClr val="CC0066"/>
                </a:solidFill>
                <a:latin typeface="Tahoma" pitchFamily="34" charset="0"/>
              </a:rPr>
              <a:t>related functionality</a:t>
            </a:r>
          </a:p>
          <a:p>
            <a:pPr algn="just">
              <a:buFontTx/>
              <a:buChar char="•"/>
            </a:pPr>
            <a:endParaRPr lang="en-GB" sz="2400" i="1">
              <a:solidFill>
                <a:srgbClr val="CC0066"/>
              </a:solidFill>
              <a:latin typeface="Tahoma" pitchFamily="34" charset="0"/>
            </a:endParaRPr>
          </a:p>
          <a:p>
            <a:pPr algn="just">
              <a:buFontTx/>
              <a:buChar char="•"/>
            </a:pPr>
            <a:r>
              <a:rPr lang="en-GB" sz="2400">
                <a:solidFill>
                  <a:srgbClr val="000099"/>
                </a:solidFill>
                <a:latin typeface="Tahoma" pitchFamily="34" charset="0"/>
              </a:rPr>
              <a:t> The benefit of encapsulation is that it limits the effects of changes to the system</a:t>
            </a:r>
          </a:p>
          <a:p>
            <a:pPr algn="just">
              <a:buFontTx/>
              <a:buChar char="•"/>
            </a:pPr>
            <a:endParaRPr lang="en-GB" sz="2400" i="1">
              <a:solidFill>
                <a:srgbClr val="CC0066"/>
              </a:solidFill>
              <a:latin typeface="Tahoma" pitchFamily="34" charset="0"/>
            </a:endParaRPr>
          </a:p>
          <a:p>
            <a:pPr algn="just">
              <a:buFontTx/>
              <a:buChar char="•"/>
            </a:pPr>
            <a:r>
              <a:rPr lang="en-GB" sz="2400">
                <a:solidFill>
                  <a:srgbClr val="000099"/>
                </a:solidFill>
                <a:latin typeface="Tahoma" pitchFamily="34" charset="0"/>
              </a:rPr>
              <a:t> </a:t>
            </a:r>
            <a:r>
              <a:rPr lang="en-GB" sz="2400" i="1">
                <a:solidFill>
                  <a:srgbClr val="CC0066"/>
                </a:solidFill>
                <a:latin typeface="Tahoma" pitchFamily="34" charset="0"/>
              </a:rPr>
              <a:t>Example:</a:t>
            </a:r>
            <a:r>
              <a:rPr lang="en-GB" sz="2400">
                <a:solidFill>
                  <a:srgbClr val="000099"/>
                </a:solidFill>
                <a:latin typeface="Tahoma" pitchFamily="34" charset="0"/>
              </a:rPr>
              <a:t> Bank Account Object</a:t>
            </a:r>
          </a:p>
          <a:p>
            <a:pPr algn="just">
              <a:buFontTx/>
              <a:buChar char="•"/>
            </a:pPr>
            <a:endParaRPr lang="en-GB" sz="2400">
              <a:solidFill>
                <a:srgbClr val="000099"/>
              </a:solidFill>
              <a:latin typeface="Tahoma" pitchFamily="34" charset="0"/>
            </a:endParaRPr>
          </a:p>
        </p:txBody>
      </p:sp>
      <p:sp>
        <p:nvSpPr>
          <p:cNvPr id="6150"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6151"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25604">
                                            <p:txEl>
                                              <p:pRg st="0" end="0"/>
                                            </p:txEl>
                                          </p:spTgt>
                                        </p:tgtEl>
                                        <p:attrNameLst>
                                          <p:attrName>style.visibility</p:attrName>
                                        </p:attrNameLst>
                                      </p:cBhvr>
                                      <p:to>
                                        <p:strVal val="visible"/>
                                      </p:to>
                                    </p:set>
                                    <p:animEffect transition="in" filter="blinds(horizontal)">
                                      <p:cBhvr>
                                        <p:cTn id="7" dur="500"/>
                                        <p:tgtEl>
                                          <p:spTgt spid="25604">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25604">
                                            <p:txEl>
                                              <p:pRg st="2" end="2"/>
                                            </p:txEl>
                                          </p:spTgt>
                                        </p:tgtEl>
                                        <p:attrNameLst>
                                          <p:attrName>style.visibility</p:attrName>
                                        </p:attrNameLst>
                                      </p:cBhvr>
                                      <p:to>
                                        <p:strVal val="visible"/>
                                      </p:to>
                                    </p:set>
                                    <p:animEffect transition="in" filter="blinds(horizontal)">
                                      <p:cBhvr>
                                        <p:cTn id="12" dur="500"/>
                                        <p:tgtEl>
                                          <p:spTgt spid="25604">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25604">
                                            <p:txEl>
                                              <p:pRg st="4" end="4"/>
                                            </p:txEl>
                                          </p:spTgt>
                                        </p:tgtEl>
                                        <p:attrNameLst>
                                          <p:attrName>style.visibility</p:attrName>
                                        </p:attrNameLst>
                                      </p:cBhvr>
                                      <p:to>
                                        <p:strVal val="visible"/>
                                      </p:to>
                                    </p:set>
                                    <p:animEffect transition="in" filter="blinds(horizontal)">
                                      <p:cBhvr>
                                        <p:cTn id="17" dur="500"/>
                                        <p:tgtEl>
                                          <p:spTgt spid="25604">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7171"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7172"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Object Oriented Advantages </a:t>
            </a:r>
            <a:r>
              <a:rPr lang="en-US" sz="1200" i="1">
                <a:solidFill>
                  <a:schemeClr val="accent2"/>
                </a:solidFill>
                <a:latin typeface="Tahoma" pitchFamily="34" charset="0"/>
              </a:rPr>
              <a:t>cont.</a:t>
            </a:r>
          </a:p>
        </p:txBody>
      </p:sp>
      <p:sp>
        <p:nvSpPr>
          <p:cNvPr id="26628" name="Text Box 4"/>
          <p:cNvSpPr txBox="1">
            <a:spLocks noChangeArrowheads="1"/>
          </p:cNvSpPr>
          <p:nvPr/>
        </p:nvSpPr>
        <p:spPr bwMode="auto">
          <a:xfrm>
            <a:off x="1143000" y="1557338"/>
            <a:ext cx="7605713" cy="3786187"/>
          </a:xfrm>
          <a:prstGeom prst="rect">
            <a:avLst/>
          </a:prstGeom>
          <a:noFill/>
          <a:ln w="9525">
            <a:noFill/>
            <a:miter lim="800000"/>
            <a:headEnd/>
            <a:tailEnd/>
          </a:ln>
        </p:spPr>
        <p:txBody>
          <a:bodyPr>
            <a:spAutoFit/>
          </a:bodyPr>
          <a:lstStyle/>
          <a:p>
            <a:pPr algn="just">
              <a:buFontTx/>
              <a:buChar char="•"/>
            </a:pPr>
            <a:r>
              <a:rPr lang="en-GB" sz="2400">
                <a:solidFill>
                  <a:srgbClr val="000099"/>
                </a:solidFill>
                <a:latin typeface="Tahoma" pitchFamily="34" charset="0"/>
              </a:rPr>
              <a:t> </a:t>
            </a:r>
            <a:r>
              <a:rPr lang="en-GB" sz="2400" i="1">
                <a:solidFill>
                  <a:srgbClr val="CC0066"/>
                </a:solidFill>
                <a:latin typeface="Tahoma" pitchFamily="34" charset="0"/>
              </a:rPr>
              <a:t>Inheritance </a:t>
            </a:r>
            <a:r>
              <a:rPr lang="en-GB" sz="2400">
                <a:solidFill>
                  <a:srgbClr val="000099"/>
                </a:solidFill>
                <a:latin typeface="Tahoma" pitchFamily="34" charset="0"/>
              </a:rPr>
              <a:t>is a mechanism that lets you create new objects based on old ones</a:t>
            </a:r>
          </a:p>
          <a:p>
            <a:pPr algn="just">
              <a:buFontTx/>
              <a:buChar char="•"/>
            </a:pPr>
            <a:endParaRPr lang="en-GB" sz="2400" i="1">
              <a:solidFill>
                <a:srgbClr val="CC0066"/>
              </a:solidFill>
              <a:latin typeface="Tahoma" pitchFamily="34" charset="0"/>
            </a:endParaRPr>
          </a:p>
          <a:p>
            <a:pPr algn="just">
              <a:buFontTx/>
              <a:buChar char="•"/>
            </a:pPr>
            <a:r>
              <a:rPr lang="en-GB" sz="2400">
                <a:solidFill>
                  <a:srgbClr val="000099"/>
                </a:solidFill>
                <a:latin typeface="Tahoma" pitchFamily="34" charset="0"/>
              </a:rPr>
              <a:t> One of the major benefits of inheritance is </a:t>
            </a:r>
            <a:r>
              <a:rPr lang="en-GB" sz="2400" i="1">
                <a:solidFill>
                  <a:srgbClr val="CC0066"/>
                </a:solidFill>
                <a:latin typeface="Tahoma" pitchFamily="34" charset="0"/>
              </a:rPr>
              <a:t>ease of maintenance</a:t>
            </a:r>
            <a:r>
              <a:rPr lang="en-GB" sz="2400">
                <a:solidFill>
                  <a:srgbClr val="000099"/>
                </a:solidFill>
                <a:latin typeface="Tahoma" pitchFamily="34" charset="0"/>
              </a:rPr>
              <a:t>. When something changes that affects all child objects, only the parent object needs to change—the child objects will </a:t>
            </a:r>
            <a:r>
              <a:rPr lang="en-GB" sz="2400" b="1">
                <a:solidFill>
                  <a:srgbClr val="000099"/>
                </a:solidFill>
                <a:latin typeface="Tahoma" pitchFamily="34" charset="0"/>
              </a:rPr>
              <a:t>automatically</a:t>
            </a:r>
            <a:r>
              <a:rPr lang="en-GB" sz="2400">
                <a:solidFill>
                  <a:srgbClr val="000099"/>
                </a:solidFill>
                <a:latin typeface="Tahoma" pitchFamily="34" charset="0"/>
              </a:rPr>
              <a:t> inherit the changes</a:t>
            </a:r>
          </a:p>
          <a:p>
            <a:pPr algn="just">
              <a:buFontTx/>
              <a:buChar char="•"/>
            </a:pPr>
            <a:endParaRPr lang="en-US" sz="2400">
              <a:solidFill>
                <a:srgbClr val="000099"/>
              </a:solidFill>
              <a:latin typeface="Tahoma" pitchFamily="34" charset="0"/>
            </a:endParaRPr>
          </a:p>
          <a:p>
            <a:pPr algn="just">
              <a:buFontTx/>
              <a:buChar char="•"/>
            </a:pPr>
            <a:r>
              <a:rPr lang="en-US" sz="2400" i="1">
                <a:solidFill>
                  <a:srgbClr val="CC0066"/>
                </a:solidFill>
                <a:latin typeface="Tahoma" pitchFamily="34" charset="0"/>
              </a:rPr>
              <a:t> Example: </a:t>
            </a:r>
            <a:r>
              <a:rPr lang="en-US" sz="2400">
                <a:solidFill>
                  <a:srgbClr val="000099"/>
                </a:solidFill>
                <a:latin typeface="Tahoma" pitchFamily="34" charset="0"/>
              </a:rPr>
              <a:t>Mammals</a:t>
            </a:r>
            <a:endParaRPr lang="en-GB" sz="2400">
              <a:solidFill>
                <a:srgbClr val="000099"/>
              </a:solidFill>
              <a:latin typeface="Tahoma" pitchFamily="34" charset="0"/>
            </a:endParaRPr>
          </a:p>
        </p:txBody>
      </p:sp>
      <p:sp>
        <p:nvSpPr>
          <p:cNvPr id="7174"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7175"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26628">
                                            <p:txEl>
                                              <p:pRg st="0" end="0"/>
                                            </p:txEl>
                                          </p:spTgt>
                                        </p:tgtEl>
                                        <p:attrNameLst>
                                          <p:attrName>style.visibility</p:attrName>
                                        </p:attrNameLst>
                                      </p:cBhvr>
                                      <p:to>
                                        <p:strVal val="visible"/>
                                      </p:to>
                                    </p:set>
                                    <p:animEffect transition="in" filter="blinds(horizontal)">
                                      <p:cBhvr>
                                        <p:cTn id="7" dur="500"/>
                                        <p:tgtEl>
                                          <p:spTgt spid="26628">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26628">
                                            <p:txEl>
                                              <p:pRg st="2" end="2"/>
                                            </p:txEl>
                                          </p:spTgt>
                                        </p:tgtEl>
                                        <p:attrNameLst>
                                          <p:attrName>style.visibility</p:attrName>
                                        </p:attrNameLst>
                                      </p:cBhvr>
                                      <p:to>
                                        <p:strVal val="visible"/>
                                      </p:to>
                                    </p:set>
                                    <p:animEffect transition="in" filter="blinds(horizontal)">
                                      <p:cBhvr>
                                        <p:cTn id="12" dur="500"/>
                                        <p:tgtEl>
                                          <p:spTgt spid="26628">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26628">
                                            <p:txEl>
                                              <p:pRg st="4" end="4"/>
                                            </p:txEl>
                                          </p:spTgt>
                                        </p:tgtEl>
                                        <p:attrNameLst>
                                          <p:attrName>style.visibility</p:attrName>
                                        </p:attrNameLst>
                                      </p:cBhvr>
                                      <p:to>
                                        <p:strVal val="visible"/>
                                      </p:to>
                                    </p:set>
                                    <p:animEffect transition="in" filter="blinds(horizontal)">
                                      <p:cBhvr>
                                        <p:cTn id="17" dur="500"/>
                                        <p:tgtEl>
                                          <p:spTgt spid="26628">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8195"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8196"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Object Oriented Advantages </a:t>
            </a:r>
            <a:r>
              <a:rPr lang="en-US" sz="1200" i="1">
                <a:solidFill>
                  <a:schemeClr val="accent2"/>
                </a:solidFill>
                <a:latin typeface="Tahoma" pitchFamily="34" charset="0"/>
              </a:rPr>
              <a:t>cont.</a:t>
            </a:r>
          </a:p>
        </p:txBody>
      </p:sp>
      <p:sp>
        <p:nvSpPr>
          <p:cNvPr id="29700" name="Text Box 4"/>
          <p:cNvSpPr txBox="1">
            <a:spLocks noChangeArrowheads="1"/>
          </p:cNvSpPr>
          <p:nvPr/>
        </p:nvSpPr>
        <p:spPr bwMode="auto">
          <a:xfrm>
            <a:off x="1143000" y="1557338"/>
            <a:ext cx="7605713" cy="1552575"/>
          </a:xfrm>
          <a:prstGeom prst="rect">
            <a:avLst/>
          </a:prstGeom>
          <a:noFill/>
          <a:ln w="9525">
            <a:noFill/>
            <a:miter lim="800000"/>
            <a:headEnd/>
            <a:tailEnd/>
          </a:ln>
        </p:spPr>
        <p:txBody>
          <a:bodyPr>
            <a:spAutoFit/>
          </a:bodyPr>
          <a:lstStyle/>
          <a:p>
            <a:pPr algn="just">
              <a:buFontTx/>
              <a:buChar char="•"/>
            </a:pPr>
            <a:r>
              <a:rPr lang="en-GB" sz="2400">
                <a:solidFill>
                  <a:srgbClr val="000099"/>
                </a:solidFill>
                <a:latin typeface="Tahoma" pitchFamily="34" charset="0"/>
              </a:rPr>
              <a:t> </a:t>
            </a:r>
            <a:r>
              <a:rPr lang="en-GB" sz="2400" i="1">
                <a:solidFill>
                  <a:srgbClr val="CC0066"/>
                </a:solidFill>
                <a:latin typeface="Tahoma" pitchFamily="34" charset="0"/>
              </a:rPr>
              <a:t>Polymorphism </a:t>
            </a:r>
            <a:r>
              <a:rPr lang="en-GB" sz="2400">
                <a:solidFill>
                  <a:srgbClr val="000099"/>
                </a:solidFill>
                <a:latin typeface="Tahoma" pitchFamily="34" charset="0"/>
              </a:rPr>
              <a:t>means having </a:t>
            </a:r>
            <a:r>
              <a:rPr lang="en-GB" sz="2400" i="1">
                <a:solidFill>
                  <a:srgbClr val="CC0066"/>
                </a:solidFill>
                <a:latin typeface="Tahoma" pitchFamily="34" charset="0"/>
              </a:rPr>
              <a:t>many forms or implementations</a:t>
            </a:r>
            <a:r>
              <a:rPr lang="en-GB" sz="2400">
                <a:solidFill>
                  <a:srgbClr val="000099"/>
                </a:solidFill>
                <a:latin typeface="Tahoma" pitchFamily="34" charset="0"/>
              </a:rPr>
              <a:t> of a particular functionality</a:t>
            </a:r>
          </a:p>
          <a:p>
            <a:pPr algn="just">
              <a:buFontTx/>
              <a:buChar char="•"/>
            </a:pPr>
            <a:endParaRPr lang="en-GB" sz="2400">
              <a:solidFill>
                <a:srgbClr val="000099"/>
              </a:solidFill>
              <a:latin typeface="Tahoma" pitchFamily="34" charset="0"/>
            </a:endParaRPr>
          </a:p>
          <a:p>
            <a:pPr algn="just">
              <a:buFontTx/>
              <a:buChar char="•"/>
            </a:pPr>
            <a:r>
              <a:rPr lang="en-GB" sz="2400">
                <a:solidFill>
                  <a:srgbClr val="000099"/>
                </a:solidFill>
                <a:latin typeface="Tahoma" pitchFamily="34" charset="0"/>
              </a:rPr>
              <a:t> </a:t>
            </a:r>
            <a:r>
              <a:rPr lang="en-GB" sz="2400" i="1">
                <a:solidFill>
                  <a:srgbClr val="CC0066"/>
                </a:solidFill>
                <a:latin typeface="Tahoma" pitchFamily="34" charset="0"/>
              </a:rPr>
              <a:t>Example:</a:t>
            </a:r>
            <a:r>
              <a:rPr lang="en-GB" sz="2400">
                <a:solidFill>
                  <a:srgbClr val="000099"/>
                </a:solidFill>
                <a:latin typeface="Tahoma" pitchFamily="34" charset="0"/>
              </a:rPr>
              <a:t> Graphic drawing system</a:t>
            </a:r>
          </a:p>
        </p:txBody>
      </p:sp>
      <p:sp>
        <p:nvSpPr>
          <p:cNvPr id="8198"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8199"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29700">
                                            <p:txEl>
                                              <p:pRg st="0" end="0"/>
                                            </p:txEl>
                                          </p:spTgt>
                                        </p:tgtEl>
                                        <p:attrNameLst>
                                          <p:attrName>style.visibility</p:attrName>
                                        </p:attrNameLst>
                                      </p:cBhvr>
                                      <p:to>
                                        <p:strVal val="visible"/>
                                      </p:to>
                                    </p:set>
                                    <p:animEffect transition="in" filter="blinds(horizontal)">
                                      <p:cBhvr>
                                        <p:cTn id="7" dur="500"/>
                                        <p:tgtEl>
                                          <p:spTgt spid="29700">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29700">
                                            <p:txEl>
                                              <p:pRg st="2" end="2"/>
                                            </p:txEl>
                                          </p:spTgt>
                                        </p:tgtEl>
                                        <p:attrNameLst>
                                          <p:attrName>style.visibility</p:attrName>
                                        </p:attrNameLst>
                                      </p:cBhvr>
                                      <p:to>
                                        <p:strVal val="visible"/>
                                      </p:to>
                                    </p:set>
                                    <p:animEffect transition="in" filter="blinds(horizontal)">
                                      <p:cBhvr>
                                        <p:cTn id="12" dur="500"/>
                                        <p:tgtEl>
                                          <p:spTgt spid="29700">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1"/>
          <p:cNvSpPr>
            <a:spLocks noGrp="1"/>
          </p:cNvSpPr>
          <p:nvPr>
            <p:ph type="ftr" sz="quarter" idx="10"/>
          </p:nvPr>
        </p:nvSpPr>
        <p:spPr/>
        <p:txBody>
          <a:bodyPr/>
          <a:lstStyle/>
          <a:p>
            <a:pPr>
              <a:defRPr/>
            </a:pPr>
            <a:r>
              <a:rPr lang="en-US"/>
              <a:t>Source</a:t>
            </a:r>
          </a:p>
          <a:p>
            <a:pPr>
              <a:defRPr/>
            </a:pPr>
            <a:r>
              <a:rPr lang="en-US"/>
              <a:t>Mastering UML with Rational Rose 2002</a:t>
            </a:r>
          </a:p>
        </p:txBody>
      </p:sp>
      <p:sp>
        <p:nvSpPr>
          <p:cNvPr id="9219"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9220"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System Development Life Cycle</a:t>
            </a:r>
          </a:p>
        </p:txBody>
      </p:sp>
      <p:sp>
        <p:nvSpPr>
          <p:cNvPr id="17412" name="Text Box 4"/>
          <p:cNvSpPr txBox="1">
            <a:spLocks noChangeArrowheads="1"/>
          </p:cNvSpPr>
          <p:nvPr/>
        </p:nvSpPr>
        <p:spPr bwMode="auto">
          <a:xfrm>
            <a:off x="1143000" y="1557338"/>
            <a:ext cx="7605713" cy="4838700"/>
          </a:xfrm>
          <a:prstGeom prst="rect">
            <a:avLst/>
          </a:prstGeom>
          <a:noFill/>
          <a:ln w="9525">
            <a:noFill/>
            <a:miter lim="800000"/>
            <a:headEnd/>
            <a:tailEnd/>
          </a:ln>
        </p:spPr>
        <p:txBody>
          <a:bodyPr>
            <a:spAutoFit/>
          </a:bodyPr>
          <a:lstStyle/>
          <a:p>
            <a:pPr algn="just">
              <a:buFontTx/>
              <a:buChar char="•"/>
            </a:pPr>
            <a:r>
              <a:rPr lang="en-US" sz="2400">
                <a:solidFill>
                  <a:srgbClr val="000099"/>
                </a:solidFill>
                <a:latin typeface="Tahoma" pitchFamily="34" charset="0"/>
              </a:rPr>
              <a:t> Requirements Collection</a:t>
            </a:r>
          </a:p>
          <a:p>
            <a:pPr algn="just"/>
            <a:endParaRPr lang="en-US" sz="2400">
              <a:solidFill>
                <a:srgbClr val="000099"/>
              </a:solidFill>
              <a:latin typeface="Tahoma" pitchFamily="34" charset="0"/>
            </a:endParaRPr>
          </a:p>
          <a:p>
            <a:pPr algn="just">
              <a:buFontTx/>
              <a:buChar char="•"/>
            </a:pPr>
            <a:r>
              <a:rPr lang="en-US" sz="2400">
                <a:solidFill>
                  <a:srgbClr val="CC0066"/>
                </a:solidFill>
                <a:latin typeface="Tahoma" pitchFamily="34" charset="0"/>
              </a:rPr>
              <a:t> Requirements Analysis</a:t>
            </a:r>
          </a:p>
          <a:p>
            <a:pPr algn="just"/>
            <a:endParaRPr lang="en-US" sz="2400">
              <a:solidFill>
                <a:srgbClr val="CC0066"/>
              </a:solidFill>
              <a:latin typeface="Tahoma" pitchFamily="34" charset="0"/>
            </a:endParaRPr>
          </a:p>
          <a:p>
            <a:pPr algn="just">
              <a:buFontTx/>
              <a:buChar char="•"/>
            </a:pPr>
            <a:r>
              <a:rPr lang="en-US" sz="2400">
                <a:solidFill>
                  <a:srgbClr val="000099"/>
                </a:solidFill>
                <a:latin typeface="Tahoma" pitchFamily="34" charset="0"/>
              </a:rPr>
              <a:t> System Design</a:t>
            </a:r>
          </a:p>
          <a:p>
            <a:pPr algn="just"/>
            <a:endParaRPr lang="en-US" sz="2400">
              <a:solidFill>
                <a:srgbClr val="000099"/>
              </a:solidFill>
              <a:latin typeface="Tahoma" pitchFamily="34" charset="0"/>
            </a:endParaRPr>
          </a:p>
          <a:p>
            <a:pPr algn="just">
              <a:buFontTx/>
              <a:buChar char="•"/>
            </a:pPr>
            <a:r>
              <a:rPr lang="en-US" sz="2400">
                <a:solidFill>
                  <a:srgbClr val="CC0066"/>
                </a:solidFill>
                <a:latin typeface="Tahoma" pitchFamily="34" charset="0"/>
              </a:rPr>
              <a:t> System Development</a:t>
            </a:r>
          </a:p>
          <a:p>
            <a:pPr algn="just"/>
            <a:endParaRPr lang="en-US" sz="2400">
              <a:solidFill>
                <a:srgbClr val="CC0066"/>
              </a:solidFill>
              <a:latin typeface="Tahoma" pitchFamily="34" charset="0"/>
            </a:endParaRPr>
          </a:p>
          <a:p>
            <a:pPr algn="just">
              <a:buFontTx/>
              <a:buChar char="•"/>
            </a:pPr>
            <a:r>
              <a:rPr lang="en-US" sz="2400">
                <a:solidFill>
                  <a:srgbClr val="000099"/>
                </a:solidFill>
                <a:latin typeface="Tahoma" pitchFamily="34" charset="0"/>
              </a:rPr>
              <a:t> System Testing</a:t>
            </a:r>
          </a:p>
          <a:p>
            <a:pPr algn="just"/>
            <a:endParaRPr lang="en-US" sz="2400">
              <a:solidFill>
                <a:srgbClr val="000099"/>
              </a:solidFill>
              <a:latin typeface="Tahoma" pitchFamily="34" charset="0"/>
            </a:endParaRPr>
          </a:p>
          <a:p>
            <a:pPr algn="just">
              <a:buFontTx/>
              <a:buChar char="•"/>
            </a:pPr>
            <a:r>
              <a:rPr lang="en-US" sz="2400">
                <a:solidFill>
                  <a:srgbClr val="CC0066"/>
                </a:solidFill>
                <a:latin typeface="Tahoma" pitchFamily="34" charset="0"/>
              </a:rPr>
              <a:t> System Deployment</a:t>
            </a:r>
          </a:p>
          <a:p>
            <a:pPr algn="just"/>
            <a:endParaRPr lang="en-US" sz="2400">
              <a:solidFill>
                <a:srgbClr val="CC0066"/>
              </a:solidFill>
              <a:latin typeface="Tahoma" pitchFamily="34" charset="0"/>
            </a:endParaRPr>
          </a:p>
          <a:p>
            <a:pPr algn="just">
              <a:buFontTx/>
              <a:buChar char="•"/>
            </a:pPr>
            <a:r>
              <a:rPr lang="en-US" sz="2400">
                <a:solidFill>
                  <a:srgbClr val="000099"/>
                </a:solidFill>
                <a:latin typeface="Tahoma" pitchFamily="34" charset="0"/>
              </a:rPr>
              <a:t> System Maintenance                    </a:t>
            </a:r>
          </a:p>
        </p:txBody>
      </p:sp>
      <p:sp>
        <p:nvSpPr>
          <p:cNvPr id="9222" name="Line 5"/>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9223" name="Line 6"/>
          <p:cNvSpPr>
            <a:spLocks noChangeShapeType="1"/>
          </p:cNvSpPr>
          <p:nvPr/>
        </p:nvSpPr>
        <p:spPr bwMode="auto">
          <a:xfrm>
            <a:off x="228600" y="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17412">
                                            <p:txEl>
                                              <p:pRg st="0" end="0"/>
                                            </p:txEl>
                                          </p:spTgt>
                                        </p:tgtEl>
                                        <p:attrNameLst>
                                          <p:attrName>style.visibility</p:attrName>
                                        </p:attrNameLst>
                                      </p:cBhvr>
                                      <p:to>
                                        <p:strVal val="visible"/>
                                      </p:to>
                                    </p:set>
                                    <p:animEffect transition="in" filter="blinds(horizontal)">
                                      <p:cBhvr>
                                        <p:cTn id="7" dur="500"/>
                                        <p:tgtEl>
                                          <p:spTgt spid="17412">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17412">
                                            <p:txEl>
                                              <p:pRg st="2" end="2"/>
                                            </p:txEl>
                                          </p:spTgt>
                                        </p:tgtEl>
                                        <p:attrNameLst>
                                          <p:attrName>style.visibility</p:attrName>
                                        </p:attrNameLst>
                                      </p:cBhvr>
                                      <p:to>
                                        <p:strVal val="visible"/>
                                      </p:to>
                                    </p:set>
                                    <p:animEffect transition="in" filter="blinds(horizontal)">
                                      <p:cBhvr>
                                        <p:cTn id="12" dur="500"/>
                                        <p:tgtEl>
                                          <p:spTgt spid="17412">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17412">
                                            <p:txEl>
                                              <p:pRg st="4" end="4"/>
                                            </p:txEl>
                                          </p:spTgt>
                                        </p:tgtEl>
                                        <p:attrNameLst>
                                          <p:attrName>style.visibility</p:attrName>
                                        </p:attrNameLst>
                                      </p:cBhvr>
                                      <p:to>
                                        <p:strVal val="visible"/>
                                      </p:to>
                                    </p:set>
                                    <p:animEffect transition="in" filter="blinds(horizontal)">
                                      <p:cBhvr>
                                        <p:cTn id="17" dur="500"/>
                                        <p:tgtEl>
                                          <p:spTgt spid="17412">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17412">
                                            <p:txEl>
                                              <p:pRg st="6" end="6"/>
                                            </p:txEl>
                                          </p:spTgt>
                                        </p:tgtEl>
                                        <p:attrNameLst>
                                          <p:attrName>style.visibility</p:attrName>
                                        </p:attrNameLst>
                                      </p:cBhvr>
                                      <p:to>
                                        <p:strVal val="visible"/>
                                      </p:to>
                                    </p:set>
                                    <p:animEffect transition="in" filter="blinds(horizontal)">
                                      <p:cBhvr>
                                        <p:cTn id="22" dur="500"/>
                                        <p:tgtEl>
                                          <p:spTgt spid="17412">
                                            <p:txEl>
                                              <p:pRg st="6" end="6"/>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17412">
                                            <p:txEl>
                                              <p:pRg st="8" end="8"/>
                                            </p:txEl>
                                          </p:spTgt>
                                        </p:tgtEl>
                                        <p:attrNameLst>
                                          <p:attrName>style.visibility</p:attrName>
                                        </p:attrNameLst>
                                      </p:cBhvr>
                                      <p:to>
                                        <p:strVal val="visible"/>
                                      </p:to>
                                    </p:set>
                                    <p:animEffect transition="in" filter="blinds(horizontal)">
                                      <p:cBhvr>
                                        <p:cTn id="27" dur="500"/>
                                        <p:tgtEl>
                                          <p:spTgt spid="17412">
                                            <p:txEl>
                                              <p:pRg st="8" end="8"/>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17412">
                                            <p:txEl>
                                              <p:pRg st="10" end="10"/>
                                            </p:txEl>
                                          </p:spTgt>
                                        </p:tgtEl>
                                        <p:attrNameLst>
                                          <p:attrName>style.visibility</p:attrName>
                                        </p:attrNameLst>
                                      </p:cBhvr>
                                      <p:to>
                                        <p:strVal val="visible"/>
                                      </p:to>
                                    </p:set>
                                    <p:animEffect transition="in" filter="blinds(horizontal)">
                                      <p:cBhvr>
                                        <p:cTn id="32" dur="500"/>
                                        <p:tgtEl>
                                          <p:spTgt spid="17412">
                                            <p:txEl>
                                              <p:pRg st="10" end="10"/>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nodeType="clickEffect">
                                  <p:stCondLst>
                                    <p:cond delay="0"/>
                                  </p:stCondLst>
                                  <p:childTnLst>
                                    <p:set>
                                      <p:cBhvr>
                                        <p:cTn id="36" dur="1" fill="hold">
                                          <p:stCondLst>
                                            <p:cond delay="0"/>
                                          </p:stCondLst>
                                        </p:cTn>
                                        <p:tgtEl>
                                          <p:spTgt spid="17412">
                                            <p:txEl>
                                              <p:pRg st="12" end="12"/>
                                            </p:txEl>
                                          </p:spTgt>
                                        </p:tgtEl>
                                        <p:attrNameLst>
                                          <p:attrName>style.visibility</p:attrName>
                                        </p:attrNameLst>
                                      </p:cBhvr>
                                      <p:to>
                                        <p:strVal val="visible"/>
                                      </p:to>
                                    </p:set>
                                    <p:animEffect transition="in" filter="blinds(horizontal)">
                                      <p:cBhvr>
                                        <p:cTn id="37" dur="500"/>
                                        <p:tgtEl>
                                          <p:spTgt spid="17412">
                                            <p:txEl>
                                              <p:pRg st="12" end="1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Footer Placeholder 1"/>
          <p:cNvSpPr>
            <a:spLocks noGrp="1"/>
          </p:cNvSpPr>
          <p:nvPr>
            <p:ph type="ftr" sz="quarter" idx="10"/>
          </p:nvPr>
        </p:nvSpPr>
        <p:spPr/>
        <p:txBody>
          <a:bodyPr/>
          <a:lstStyle/>
          <a:p>
            <a:pPr>
              <a:defRPr/>
            </a:pPr>
            <a:r>
              <a:rPr lang="en-US"/>
              <a:t>Source</a:t>
            </a:r>
          </a:p>
          <a:p>
            <a:pPr>
              <a:defRPr/>
            </a:pPr>
            <a:r>
              <a:rPr lang="en-US" dirty="0"/>
              <a:t>Mastering UML with Rational Rose 2002</a:t>
            </a:r>
          </a:p>
        </p:txBody>
      </p:sp>
      <p:sp>
        <p:nvSpPr>
          <p:cNvPr id="10243" name="Line 2"/>
          <p:cNvSpPr>
            <a:spLocks noChangeShapeType="1"/>
          </p:cNvSpPr>
          <p:nvPr/>
        </p:nvSpPr>
        <p:spPr bwMode="auto">
          <a:xfrm>
            <a:off x="1222375" y="1268413"/>
            <a:ext cx="7921625" cy="0"/>
          </a:xfrm>
          <a:prstGeom prst="line">
            <a:avLst/>
          </a:prstGeom>
          <a:noFill/>
          <a:ln w="38100">
            <a:solidFill>
              <a:srgbClr val="3366FF">
                <a:alpha val="39999"/>
              </a:srgbClr>
            </a:solidFill>
            <a:round/>
            <a:headEnd/>
            <a:tailEnd/>
          </a:ln>
        </p:spPr>
        <p:txBody>
          <a:bodyPr/>
          <a:lstStyle/>
          <a:p>
            <a:endParaRPr lang="ar-SA"/>
          </a:p>
        </p:txBody>
      </p:sp>
      <p:sp>
        <p:nvSpPr>
          <p:cNvPr id="10244" name="Text Box 3"/>
          <p:cNvSpPr txBox="1">
            <a:spLocks noChangeArrowheads="1"/>
          </p:cNvSpPr>
          <p:nvPr/>
        </p:nvSpPr>
        <p:spPr bwMode="auto">
          <a:xfrm>
            <a:off x="1258888" y="549275"/>
            <a:ext cx="7489825" cy="579438"/>
          </a:xfrm>
          <a:prstGeom prst="rect">
            <a:avLst/>
          </a:prstGeom>
          <a:noFill/>
          <a:ln w="9525">
            <a:noFill/>
            <a:miter lim="800000"/>
            <a:headEnd/>
            <a:tailEnd/>
          </a:ln>
        </p:spPr>
        <p:txBody>
          <a:bodyPr>
            <a:spAutoFit/>
          </a:bodyPr>
          <a:lstStyle/>
          <a:p>
            <a:pPr rtl="1">
              <a:spcBef>
                <a:spcPct val="50000"/>
              </a:spcBef>
            </a:pPr>
            <a:r>
              <a:rPr lang="en-US" sz="3200">
                <a:solidFill>
                  <a:schemeClr val="accent2"/>
                </a:solidFill>
                <a:latin typeface="Tahoma" pitchFamily="34" charset="0"/>
              </a:rPr>
              <a:t>System Modeling – How? </a:t>
            </a:r>
          </a:p>
        </p:txBody>
      </p:sp>
      <p:sp>
        <p:nvSpPr>
          <p:cNvPr id="10245" name="Text Box 4"/>
          <p:cNvSpPr txBox="1">
            <a:spLocks noChangeArrowheads="1"/>
          </p:cNvSpPr>
          <p:nvPr/>
        </p:nvSpPr>
        <p:spPr bwMode="auto">
          <a:xfrm>
            <a:off x="684213" y="1700213"/>
            <a:ext cx="8064500" cy="366712"/>
          </a:xfrm>
          <a:prstGeom prst="rect">
            <a:avLst/>
          </a:prstGeom>
          <a:noFill/>
          <a:ln w="9525">
            <a:noFill/>
            <a:miter lim="800000"/>
            <a:headEnd/>
            <a:tailEnd/>
          </a:ln>
        </p:spPr>
        <p:txBody>
          <a:bodyPr>
            <a:spAutoFit/>
          </a:bodyPr>
          <a:lstStyle/>
          <a:p>
            <a:pPr algn="just">
              <a:buFontTx/>
              <a:buChar char="•"/>
            </a:pPr>
            <a:endParaRPr lang="en-GB">
              <a:solidFill>
                <a:srgbClr val="000099"/>
              </a:solidFill>
              <a:latin typeface="Tahoma" pitchFamily="34" charset="0"/>
            </a:endParaRPr>
          </a:p>
        </p:txBody>
      </p:sp>
      <p:sp>
        <p:nvSpPr>
          <p:cNvPr id="6149" name="Text Box 5"/>
          <p:cNvSpPr txBox="1">
            <a:spLocks noChangeArrowheads="1"/>
          </p:cNvSpPr>
          <p:nvPr/>
        </p:nvSpPr>
        <p:spPr bwMode="auto">
          <a:xfrm>
            <a:off x="1042988" y="1557338"/>
            <a:ext cx="7632700" cy="3792537"/>
          </a:xfrm>
          <a:prstGeom prst="rect">
            <a:avLst/>
          </a:prstGeom>
          <a:noFill/>
          <a:ln w="9525">
            <a:noFill/>
            <a:miter lim="800000"/>
            <a:headEnd/>
            <a:tailEnd/>
          </a:ln>
        </p:spPr>
        <p:txBody>
          <a:bodyPr>
            <a:spAutoFit/>
          </a:bodyPr>
          <a:lstStyle/>
          <a:p>
            <a:pPr algn="just">
              <a:spcBef>
                <a:spcPct val="50000"/>
              </a:spcBef>
              <a:buFontTx/>
              <a:buChar char="•"/>
            </a:pPr>
            <a:r>
              <a:rPr lang="en-US" sz="2400">
                <a:solidFill>
                  <a:srgbClr val="000099"/>
                </a:solidFill>
                <a:latin typeface="Tahoma" pitchFamily="34" charset="0"/>
              </a:rPr>
              <a:t> </a:t>
            </a:r>
            <a:r>
              <a:rPr lang="en-US" sz="2400">
                <a:solidFill>
                  <a:srgbClr val="000099"/>
                </a:solidFill>
              </a:rPr>
              <a:t>A model helps you </a:t>
            </a:r>
            <a:r>
              <a:rPr lang="en-US" sz="2400" i="1">
                <a:solidFill>
                  <a:srgbClr val="CC0066"/>
                </a:solidFill>
              </a:rPr>
              <a:t>plan</a:t>
            </a:r>
            <a:r>
              <a:rPr lang="en-US" sz="2400">
                <a:solidFill>
                  <a:srgbClr val="000099"/>
                </a:solidFill>
              </a:rPr>
              <a:t> a system before you build it</a:t>
            </a:r>
            <a:r>
              <a:rPr lang="en-US" sz="2400">
                <a:solidFill>
                  <a:srgbClr val="000099"/>
                </a:solidFill>
                <a:latin typeface="Tahoma" pitchFamily="34" charset="0"/>
              </a:rPr>
              <a:t> </a:t>
            </a:r>
          </a:p>
          <a:p>
            <a:pPr algn="just">
              <a:spcBef>
                <a:spcPct val="50000"/>
              </a:spcBef>
              <a:buFontTx/>
              <a:buChar char="•"/>
            </a:pPr>
            <a:r>
              <a:rPr lang="en-US" sz="2400">
                <a:solidFill>
                  <a:srgbClr val="000099"/>
                </a:solidFill>
                <a:latin typeface="Tahoma" pitchFamily="34" charset="0"/>
              </a:rPr>
              <a:t> Take the </a:t>
            </a:r>
            <a:r>
              <a:rPr lang="en-US" sz="2400" i="1">
                <a:solidFill>
                  <a:srgbClr val="CC0066"/>
                </a:solidFill>
                <a:latin typeface="Tahoma" pitchFamily="34" charset="0"/>
              </a:rPr>
              <a:t>business needs</a:t>
            </a:r>
            <a:r>
              <a:rPr lang="en-US" sz="2400">
                <a:solidFill>
                  <a:srgbClr val="000099"/>
                </a:solidFill>
                <a:latin typeface="Tahoma" pitchFamily="34" charset="0"/>
              </a:rPr>
              <a:t> of the users</a:t>
            </a:r>
          </a:p>
          <a:p>
            <a:pPr algn="just">
              <a:spcBef>
                <a:spcPct val="50000"/>
              </a:spcBef>
              <a:buFontTx/>
              <a:buChar char="•"/>
            </a:pPr>
            <a:r>
              <a:rPr lang="en-US" sz="2400">
                <a:solidFill>
                  <a:srgbClr val="000099"/>
                </a:solidFill>
                <a:latin typeface="Tahoma" pitchFamily="34" charset="0"/>
              </a:rPr>
              <a:t> Map them into </a:t>
            </a:r>
            <a:r>
              <a:rPr lang="en-US" sz="2400" i="1">
                <a:solidFill>
                  <a:srgbClr val="CC0066"/>
                </a:solidFill>
                <a:latin typeface="Tahoma" pitchFamily="34" charset="0"/>
              </a:rPr>
              <a:t>requirements</a:t>
            </a:r>
            <a:r>
              <a:rPr lang="en-US" sz="2400">
                <a:solidFill>
                  <a:srgbClr val="000099"/>
                </a:solidFill>
                <a:latin typeface="Tahoma" pitchFamily="34" charset="0"/>
              </a:rPr>
              <a:t> that your team can use and understand</a:t>
            </a:r>
          </a:p>
          <a:p>
            <a:pPr algn="just">
              <a:spcBef>
                <a:spcPct val="50000"/>
              </a:spcBef>
              <a:buFontTx/>
              <a:buChar char="•"/>
            </a:pPr>
            <a:r>
              <a:rPr lang="en-US" sz="2400">
                <a:solidFill>
                  <a:srgbClr val="000099"/>
                </a:solidFill>
                <a:latin typeface="Tahoma" pitchFamily="34" charset="0"/>
              </a:rPr>
              <a:t> Take these requirements and generate </a:t>
            </a:r>
            <a:r>
              <a:rPr lang="en-US" sz="2400" i="1">
                <a:solidFill>
                  <a:srgbClr val="CC0066"/>
                </a:solidFill>
                <a:latin typeface="Tahoma" pitchFamily="34" charset="0"/>
              </a:rPr>
              <a:t>code</a:t>
            </a:r>
            <a:r>
              <a:rPr lang="en-US" sz="2400">
                <a:solidFill>
                  <a:srgbClr val="000099"/>
                </a:solidFill>
                <a:latin typeface="Tahoma" pitchFamily="34" charset="0"/>
              </a:rPr>
              <a:t> from them</a:t>
            </a:r>
          </a:p>
          <a:p>
            <a:pPr algn="just">
              <a:spcBef>
                <a:spcPct val="50000"/>
              </a:spcBef>
            </a:pPr>
            <a:r>
              <a:rPr lang="en-US">
                <a:solidFill>
                  <a:srgbClr val="000099"/>
                </a:solidFill>
                <a:latin typeface="Tahoma" pitchFamily="34" charset="0"/>
              </a:rPr>
              <a:t>By mapping the requirements to the code, you can ensure that the requirements are actually met by the code, and that the code can easily be traced back to the requirements </a:t>
            </a:r>
          </a:p>
        </p:txBody>
      </p:sp>
      <p:sp>
        <p:nvSpPr>
          <p:cNvPr id="6150" name="Rectangle 6"/>
          <p:cNvSpPr>
            <a:spLocks noChangeArrowheads="1"/>
          </p:cNvSpPr>
          <p:nvPr/>
        </p:nvSpPr>
        <p:spPr bwMode="auto">
          <a:xfrm>
            <a:off x="395288" y="5903913"/>
            <a:ext cx="1727200" cy="649287"/>
          </a:xfrm>
          <a:prstGeom prst="rect">
            <a:avLst/>
          </a:prstGeom>
          <a:noFill/>
          <a:ln w="9525">
            <a:solidFill>
              <a:srgbClr val="000099"/>
            </a:solidFill>
            <a:miter lim="800000"/>
            <a:headEnd/>
            <a:tailEnd/>
          </a:ln>
        </p:spPr>
        <p:txBody>
          <a:bodyPr wrap="none" anchor="ctr"/>
          <a:lstStyle/>
          <a:p>
            <a:pPr algn="ctr" rtl="1"/>
            <a:r>
              <a:rPr lang="en-US">
                <a:solidFill>
                  <a:srgbClr val="CC0066"/>
                </a:solidFill>
                <a:latin typeface="Tahoma" pitchFamily="34" charset="0"/>
              </a:rPr>
              <a:t>Business </a:t>
            </a:r>
          </a:p>
          <a:p>
            <a:pPr algn="ctr" rtl="1"/>
            <a:r>
              <a:rPr lang="en-US">
                <a:solidFill>
                  <a:srgbClr val="CC0066"/>
                </a:solidFill>
                <a:latin typeface="Tahoma" pitchFamily="34" charset="0"/>
              </a:rPr>
              <a:t>Needs</a:t>
            </a:r>
          </a:p>
        </p:txBody>
      </p:sp>
      <p:sp>
        <p:nvSpPr>
          <p:cNvPr id="6151" name="Rectangle 7"/>
          <p:cNvSpPr>
            <a:spLocks noChangeArrowheads="1"/>
          </p:cNvSpPr>
          <p:nvPr/>
        </p:nvSpPr>
        <p:spPr bwMode="auto">
          <a:xfrm>
            <a:off x="2627313" y="5903913"/>
            <a:ext cx="1727200" cy="649287"/>
          </a:xfrm>
          <a:prstGeom prst="rect">
            <a:avLst/>
          </a:prstGeom>
          <a:noFill/>
          <a:ln w="9525">
            <a:solidFill>
              <a:srgbClr val="000099"/>
            </a:solidFill>
            <a:miter lim="800000"/>
            <a:headEnd/>
            <a:tailEnd/>
          </a:ln>
        </p:spPr>
        <p:txBody>
          <a:bodyPr wrap="none" anchor="ctr"/>
          <a:lstStyle/>
          <a:p>
            <a:pPr algn="ctr" rtl="1"/>
            <a:r>
              <a:rPr lang="en-US">
                <a:solidFill>
                  <a:srgbClr val="CC0066"/>
                </a:solidFill>
                <a:latin typeface="Tahoma" pitchFamily="34" charset="0"/>
              </a:rPr>
              <a:t>Requirements</a:t>
            </a:r>
          </a:p>
        </p:txBody>
      </p:sp>
      <p:sp>
        <p:nvSpPr>
          <p:cNvPr id="6152" name="Rectangle 8"/>
          <p:cNvSpPr>
            <a:spLocks noChangeArrowheads="1"/>
          </p:cNvSpPr>
          <p:nvPr/>
        </p:nvSpPr>
        <p:spPr bwMode="auto">
          <a:xfrm>
            <a:off x="4859338" y="5903913"/>
            <a:ext cx="1727200" cy="649287"/>
          </a:xfrm>
          <a:prstGeom prst="rect">
            <a:avLst/>
          </a:prstGeom>
          <a:noFill/>
          <a:ln w="9525">
            <a:solidFill>
              <a:srgbClr val="000099"/>
            </a:solidFill>
            <a:miter lim="800000"/>
            <a:headEnd/>
            <a:tailEnd/>
          </a:ln>
        </p:spPr>
        <p:txBody>
          <a:bodyPr wrap="none" anchor="ctr"/>
          <a:lstStyle/>
          <a:p>
            <a:pPr algn="ctr" rtl="1"/>
            <a:r>
              <a:rPr lang="en-US">
                <a:solidFill>
                  <a:srgbClr val="CC0066"/>
                </a:solidFill>
                <a:latin typeface="Tahoma" pitchFamily="34" charset="0"/>
              </a:rPr>
              <a:t>Model</a:t>
            </a:r>
          </a:p>
        </p:txBody>
      </p:sp>
      <p:sp>
        <p:nvSpPr>
          <p:cNvPr id="6153" name="Rectangle 9"/>
          <p:cNvSpPr>
            <a:spLocks noChangeArrowheads="1"/>
          </p:cNvSpPr>
          <p:nvPr/>
        </p:nvSpPr>
        <p:spPr bwMode="auto">
          <a:xfrm>
            <a:off x="7092950" y="5903913"/>
            <a:ext cx="1727200" cy="649287"/>
          </a:xfrm>
          <a:prstGeom prst="rect">
            <a:avLst/>
          </a:prstGeom>
          <a:noFill/>
          <a:ln w="9525">
            <a:solidFill>
              <a:srgbClr val="000099"/>
            </a:solidFill>
            <a:miter lim="800000"/>
            <a:headEnd/>
            <a:tailEnd/>
          </a:ln>
        </p:spPr>
        <p:txBody>
          <a:bodyPr wrap="none" anchor="ctr"/>
          <a:lstStyle/>
          <a:p>
            <a:pPr algn="ctr" rtl="1"/>
            <a:r>
              <a:rPr lang="en-US">
                <a:solidFill>
                  <a:srgbClr val="CC0066"/>
                </a:solidFill>
                <a:latin typeface="Tahoma" pitchFamily="34" charset="0"/>
              </a:rPr>
              <a:t>Code</a:t>
            </a:r>
          </a:p>
        </p:txBody>
      </p:sp>
      <p:sp>
        <p:nvSpPr>
          <p:cNvPr id="6154" name="Line 10"/>
          <p:cNvSpPr>
            <a:spLocks noChangeShapeType="1"/>
          </p:cNvSpPr>
          <p:nvPr/>
        </p:nvSpPr>
        <p:spPr bwMode="auto">
          <a:xfrm>
            <a:off x="2124075" y="6192838"/>
            <a:ext cx="503238" cy="0"/>
          </a:xfrm>
          <a:prstGeom prst="line">
            <a:avLst/>
          </a:prstGeom>
          <a:noFill/>
          <a:ln w="9525">
            <a:solidFill>
              <a:schemeClr val="tx1"/>
            </a:solidFill>
            <a:round/>
            <a:headEnd/>
            <a:tailEnd type="triangle" w="med" len="med"/>
          </a:ln>
        </p:spPr>
        <p:txBody>
          <a:bodyPr/>
          <a:lstStyle/>
          <a:p>
            <a:endParaRPr lang="ar-SA"/>
          </a:p>
        </p:txBody>
      </p:sp>
      <p:sp>
        <p:nvSpPr>
          <p:cNvPr id="6155" name="Line 11"/>
          <p:cNvSpPr>
            <a:spLocks noChangeShapeType="1"/>
          </p:cNvSpPr>
          <p:nvPr/>
        </p:nvSpPr>
        <p:spPr bwMode="auto">
          <a:xfrm flipH="1">
            <a:off x="2124075" y="6337300"/>
            <a:ext cx="503238" cy="0"/>
          </a:xfrm>
          <a:prstGeom prst="line">
            <a:avLst/>
          </a:prstGeom>
          <a:noFill/>
          <a:ln w="9525">
            <a:solidFill>
              <a:schemeClr val="tx1"/>
            </a:solidFill>
            <a:round/>
            <a:headEnd/>
            <a:tailEnd type="triangle" w="med" len="med"/>
          </a:ln>
        </p:spPr>
        <p:txBody>
          <a:bodyPr/>
          <a:lstStyle/>
          <a:p>
            <a:endParaRPr lang="ar-SA"/>
          </a:p>
        </p:txBody>
      </p:sp>
      <p:sp>
        <p:nvSpPr>
          <p:cNvPr id="6156" name="Line 12"/>
          <p:cNvSpPr>
            <a:spLocks noChangeShapeType="1"/>
          </p:cNvSpPr>
          <p:nvPr/>
        </p:nvSpPr>
        <p:spPr bwMode="auto">
          <a:xfrm>
            <a:off x="4356100" y="6192838"/>
            <a:ext cx="503238" cy="0"/>
          </a:xfrm>
          <a:prstGeom prst="line">
            <a:avLst/>
          </a:prstGeom>
          <a:noFill/>
          <a:ln w="9525">
            <a:solidFill>
              <a:schemeClr val="tx1"/>
            </a:solidFill>
            <a:round/>
            <a:headEnd/>
            <a:tailEnd type="triangle" w="med" len="med"/>
          </a:ln>
        </p:spPr>
        <p:txBody>
          <a:bodyPr/>
          <a:lstStyle/>
          <a:p>
            <a:endParaRPr lang="ar-SA"/>
          </a:p>
        </p:txBody>
      </p:sp>
      <p:sp>
        <p:nvSpPr>
          <p:cNvPr id="6157" name="Line 13"/>
          <p:cNvSpPr>
            <a:spLocks noChangeShapeType="1"/>
          </p:cNvSpPr>
          <p:nvPr/>
        </p:nvSpPr>
        <p:spPr bwMode="auto">
          <a:xfrm flipH="1">
            <a:off x="4356100" y="6337300"/>
            <a:ext cx="503238" cy="0"/>
          </a:xfrm>
          <a:prstGeom prst="line">
            <a:avLst/>
          </a:prstGeom>
          <a:noFill/>
          <a:ln w="9525">
            <a:solidFill>
              <a:schemeClr val="tx1"/>
            </a:solidFill>
            <a:round/>
            <a:headEnd/>
            <a:tailEnd type="triangle" w="med" len="med"/>
          </a:ln>
        </p:spPr>
        <p:txBody>
          <a:bodyPr/>
          <a:lstStyle/>
          <a:p>
            <a:endParaRPr lang="ar-SA"/>
          </a:p>
        </p:txBody>
      </p:sp>
      <p:sp>
        <p:nvSpPr>
          <p:cNvPr id="6158" name="Line 14"/>
          <p:cNvSpPr>
            <a:spLocks noChangeShapeType="1"/>
          </p:cNvSpPr>
          <p:nvPr/>
        </p:nvSpPr>
        <p:spPr bwMode="auto">
          <a:xfrm>
            <a:off x="6588125" y="6192838"/>
            <a:ext cx="503238" cy="0"/>
          </a:xfrm>
          <a:prstGeom prst="line">
            <a:avLst/>
          </a:prstGeom>
          <a:noFill/>
          <a:ln w="9525">
            <a:solidFill>
              <a:schemeClr val="tx1"/>
            </a:solidFill>
            <a:round/>
            <a:headEnd/>
            <a:tailEnd type="triangle" w="med" len="med"/>
          </a:ln>
        </p:spPr>
        <p:txBody>
          <a:bodyPr/>
          <a:lstStyle/>
          <a:p>
            <a:endParaRPr lang="ar-SA"/>
          </a:p>
        </p:txBody>
      </p:sp>
      <p:sp>
        <p:nvSpPr>
          <p:cNvPr id="6159" name="Line 15"/>
          <p:cNvSpPr>
            <a:spLocks noChangeShapeType="1"/>
          </p:cNvSpPr>
          <p:nvPr/>
        </p:nvSpPr>
        <p:spPr bwMode="auto">
          <a:xfrm flipH="1">
            <a:off x="6588125" y="6337300"/>
            <a:ext cx="503238" cy="0"/>
          </a:xfrm>
          <a:prstGeom prst="line">
            <a:avLst/>
          </a:prstGeom>
          <a:noFill/>
          <a:ln w="9525">
            <a:solidFill>
              <a:schemeClr val="tx1"/>
            </a:solidFill>
            <a:round/>
            <a:headEnd/>
            <a:tailEnd type="triangle" w="med" len="med"/>
          </a:ln>
        </p:spPr>
        <p:txBody>
          <a:bodyPr/>
          <a:lstStyle/>
          <a:p>
            <a:endParaRPr lang="ar-SA"/>
          </a:p>
        </p:txBody>
      </p:sp>
      <p:sp>
        <p:nvSpPr>
          <p:cNvPr id="10257" name="Line 16"/>
          <p:cNvSpPr>
            <a:spLocks noChangeShapeType="1"/>
          </p:cNvSpPr>
          <p:nvPr/>
        </p:nvSpPr>
        <p:spPr bwMode="auto">
          <a:xfrm>
            <a:off x="0" y="304800"/>
            <a:ext cx="7921625" cy="0"/>
          </a:xfrm>
          <a:prstGeom prst="line">
            <a:avLst/>
          </a:prstGeom>
          <a:noFill/>
          <a:ln w="38100">
            <a:solidFill>
              <a:srgbClr val="3366FF">
                <a:alpha val="39999"/>
              </a:srgbClr>
            </a:solidFill>
            <a:round/>
            <a:headEnd/>
            <a:tailEnd/>
          </a:ln>
        </p:spPr>
        <p:txBody>
          <a:bodyPr/>
          <a:lstStyle/>
          <a:p>
            <a:endParaRPr lang="ar-SA"/>
          </a:p>
        </p:txBody>
      </p:sp>
      <p:sp>
        <p:nvSpPr>
          <p:cNvPr id="10258" name="Line 17"/>
          <p:cNvSpPr>
            <a:spLocks noChangeShapeType="1"/>
          </p:cNvSpPr>
          <p:nvPr/>
        </p:nvSpPr>
        <p:spPr bwMode="auto">
          <a:xfrm>
            <a:off x="228600" y="76200"/>
            <a:ext cx="0" cy="6858000"/>
          </a:xfrm>
          <a:prstGeom prst="line">
            <a:avLst/>
          </a:prstGeom>
          <a:noFill/>
          <a:ln w="38100">
            <a:solidFill>
              <a:srgbClr val="3366FF">
                <a:alpha val="39999"/>
              </a:srgbClr>
            </a:solidFill>
            <a:round/>
            <a:headEnd/>
            <a:tailEnd/>
          </a:ln>
        </p:spPr>
        <p:txBody>
          <a:bodyPr/>
          <a:lstStyle/>
          <a:p>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6149">
                                            <p:txEl>
                                              <p:pRg st="0" end="0"/>
                                            </p:txEl>
                                          </p:spTgt>
                                        </p:tgtEl>
                                        <p:attrNameLst>
                                          <p:attrName>style.visibility</p:attrName>
                                        </p:attrNameLst>
                                      </p:cBhvr>
                                      <p:to>
                                        <p:strVal val="visible"/>
                                      </p:to>
                                    </p:set>
                                    <p:animEffect transition="in" filter="blinds(horizontal)">
                                      <p:cBhvr>
                                        <p:cTn id="7" dur="500"/>
                                        <p:tgtEl>
                                          <p:spTgt spid="6149">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6149">
                                            <p:txEl>
                                              <p:pRg st="1" end="1"/>
                                            </p:txEl>
                                          </p:spTgt>
                                        </p:tgtEl>
                                        <p:attrNameLst>
                                          <p:attrName>style.visibility</p:attrName>
                                        </p:attrNameLst>
                                      </p:cBhvr>
                                      <p:to>
                                        <p:strVal val="visible"/>
                                      </p:to>
                                    </p:set>
                                    <p:animEffect transition="in" filter="blinds(horizontal)">
                                      <p:cBhvr>
                                        <p:cTn id="12" dur="500"/>
                                        <p:tgtEl>
                                          <p:spTgt spid="6149">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6149">
                                            <p:txEl>
                                              <p:pRg st="2" end="2"/>
                                            </p:txEl>
                                          </p:spTgt>
                                        </p:tgtEl>
                                        <p:attrNameLst>
                                          <p:attrName>style.visibility</p:attrName>
                                        </p:attrNameLst>
                                      </p:cBhvr>
                                      <p:to>
                                        <p:strVal val="visible"/>
                                      </p:to>
                                    </p:set>
                                    <p:animEffect transition="in" filter="blinds(horizontal)">
                                      <p:cBhvr>
                                        <p:cTn id="17" dur="500"/>
                                        <p:tgtEl>
                                          <p:spTgt spid="6149">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6149">
                                            <p:txEl>
                                              <p:pRg st="3" end="3"/>
                                            </p:txEl>
                                          </p:spTgt>
                                        </p:tgtEl>
                                        <p:attrNameLst>
                                          <p:attrName>style.visibility</p:attrName>
                                        </p:attrNameLst>
                                      </p:cBhvr>
                                      <p:to>
                                        <p:strVal val="visible"/>
                                      </p:to>
                                    </p:set>
                                    <p:animEffect transition="in" filter="blinds(horizontal)">
                                      <p:cBhvr>
                                        <p:cTn id="22" dur="500"/>
                                        <p:tgtEl>
                                          <p:spTgt spid="6149">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6149">
                                            <p:txEl>
                                              <p:pRg st="4" end="4"/>
                                            </p:txEl>
                                          </p:spTgt>
                                        </p:tgtEl>
                                        <p:attrNameLst>
                                          <p:attrName>style.visibility</p:attrName>
                                        </p:attrNameLst>
                                      </p:cBhvr>
                                      <p:to>
                                        <p:strVal val="visible"/>
                                      </p:to>
                                    </p:set>
                                    <p:animEffect transition="in" filter="blinds(horizontal)">
                                      <p:cBhvr>
                                        <p:cTn id="27" dur="500"/>
                                        <p:tgtEl>
                                          <p:spTgt spid="6149">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grpId="0" nodeType="clickEffect">
                                  <p:stCondLst>
                                    <p:cond delay="0"/>
                                  </p:stCondLst>
                                  <p:childTnLst>
                                    <p:set>
                                      <p:cBhvr>
                                        <p:cTn id="31" dur="1" fill="hold">
                                          <p:stCondLst>
                                            <p:cond delay="0"/>
                                          </p:stCondLst>
                                        </p:cTn>
                                        <p:tgtEl>
                                          <p:spTgt spid="6150"/>
                                        </p:tgtEl>
                                        <p:attrNameLst>
                                          <p:attrName>style.visibility</p:attrName>
                                        </p:attrNameLst>
                                      </p:cBhvr>
                                      <p:to>
                                        <p:strVal val="visible"/>
                                      </p:to>
                                    </p:set>
                                    <p:animEffect transition="in" filter="blinds(horizontal)">
                                      <p:cBhvr>
                                        <p:cTn id="32" dur="500"/>
                                        <p:tgtEl>
                                          <p:spTgt spid="6150"/>
                                        </p:tgtEl>
                                      </p:cBhvr>
                                    </p:animEffect>
                                  </p:childTnLst>
                                </p:cTn>
                              </p:par>
                              <p:par>
                                <p:cTn id="33" presetID="3" presetClass="entr" presetSubtype="10" fill="hold" grpId="0" nodeType="withEffect">
                                  <p:stCondLst>
                                    <p:cond delay="0"/>
                                  </p:stCondLst>
                                  <p:childTnLst>
                                    <p:set>
                                      <p:cBhvr>
                                        <p:cTn id="34" dur="1" fill="hold">
                                          <p:stCondLst>
                                            <p:cond delay="0"/>
                                          </p:stCondLst>
                                        </p:cTn>
                                        <p:tgtEl>
                                          <p:spTgt spid="6151"/>
                                        </p:tgtEl>
                                        <p:attrNameLst>
                                          <p:attrName>style.visibility</p:attrName>
                                        </p:attrNameLst>
                                      </p:cBhvr>
                                      <p:to>
                                        <p:strVal val="visible"/>
                                      </p:to>
                                    </p:set>
                                    <p:animEffect transition="in" filter="blinds(horizontal)">
                                      <p:cBhvr>
                                        <p:cTn id="35" dur="500"/>
                                        <p:tgtEl>
                                          <p:spTgt spid="6151"/>
                                        </p:tgtEl>
                                      </p:cBhvr>
                                    </p:animEffect>
                                  </p:childTnLst>
                                </p:cTn>
                              </p:par>
                              <p:par>
                                <p:cTn id="36" presetID="3" presetClass="entr" presetSubtype="10" fill="hold" grpId="0" nodeType="withEffect">
                                  <p:stCondLst>
                                    <p:cond delay="0"/>
                                  </p:stCondLst>
                                  <p:childTnLst>
                                    <p:set>
                                      <p:cBhvr>
                                        <p:cTn id="37" dur="1" fill="hold">
                                          <p:stCondLst>
                                            <p:cond delay="0"/>
                                          </p:stCondLst>
                                        </p:cTn>
                                        <p:tgtEl>
                                          <p:spTgt spid="6152"/>
                                        </p:tgtEl>
                                        <p:attrNameLst>
                                          <p:attrName>style.visibility</p:attrName>
                                        </p:attrNameLst>
                                      </p:cBhvr>
                                      <p:to>
                                        <p:strVal val="visible"/>
                                      </p:to>
                                    </p:set>
                                    <p:animEffect transition="in" filter="blinds(horizontal)">
                                      <p:cBhvr>
                                        <p:cTn id="38" dur="500"/>
                                        <p:tgtEl>
                                          <p:spTgt spid="6152"/>
                                        </p:tgtEl>
                                      </p:cBhvr>
                                    </p:animEffect>
                                  </p:childTnLst>
                                </p:cTn>
                              </p:par>
                              <p:par>
                                <p:cTn id="39" presetID="3" presetClass="entr" presetSubtype="10" fill="hold" grpId="0" nodeType="withEffect">
                                  <p:stCondLst>
                                    <p:cond delay="0"/>
                                  </p:stCondLst>
                                  <p:childTnLst>
                                    <p:set>
                                      <p:cBhvr>
                                        <p:cTn id="40" dur="1" fill="hold">
                                          <p:stCondLst>
                                            <p:cond delay="0"/>
                                          </p:stCondLst>
                                        </p:cTn>
                                        <p:tgtEl>
                                          <p:spTgt spid="6153"/>
                                        </p:tgtEl>
                                        <p:attrNameLst>
                                          <p:attrName>style.visibility</p:attrName>
                                        </p:attrNameLst>
                                      </p:cBhvr>
                                      <p:to>
                                        <p:strVal val="visible"/>
                                      </p:to>
                                    </p:set>
                                    <p:animEffect transition="in" filter="blinds(horizontal)">
                                      <p:cBhvr>
                                        <p:cTn id="41" dur="500"/>
                                        <p:tgtEl>
                                          <p:spTgt spid="6153"/>
                                        </p:tgtEl>
                                      </p:cBhvr>
                                    </p:animEffect>
                                  </p:childTnLst>
                                </p:cTn>
                              </p:par>
                              <p:par>
                                <p:cTn id="42" presetID="3" presetClass="entr" presetSubtype="10" fill="hold" grpId="0" nodeType="withEffect">
                                  <p:stCondLst>
                                    <p:cond delay="0"/>
                                  </p:stCondLst>
                                  <p:childTnLst>
                                    <p:set>
                                      <p:cBhvr>
                                        <p:cTn id="43" dur="1" fill="hold">
                                          <p:stCondLst>
                                            <p:cond delay="0"/>
                                          </p:stCondLst>
                                        </p:cTn>
                                        <p:tgtEl>
                                          <p:spTgt spid="6154"/>
                                        </p:tgtEl>
                                        <p:attrNameLst>
                                          <p:attrName>style.visibility</p:attrName>
                                        </p:attrNameLst>
                                      </p:cBhvr>
                                      <p:to>
                                        <p:strVal val="visible"/>
                                      </p:to>
                                    </p:set>
                                    <p:animEffect transition="in" filter="blinds(horizontal)">
                                      <p:cBhvr>
                                        <p:cTn id="44" dur="500"/>
                                        <p:tgtEl>
                                          <p:spTgt spid="6154"/>
                                        </p:tgtEl>
                                      </p:cBhvr>
                                    </p:animEffect>
                                  </p:childTnLst>
                                </p:cTn>
                              </p:par>
                              <p:par>
                                <p:cTn id="45" presetID="3" presetClass="entr" presetSubtype="10" fill="hold" grpId="0" nodeType="withEffect">
                                  <p:stCondLst>
                                    <p:cond delay="0"/>
                                  </p:stCondLst>
                                  <p:childTnLst>
                                    <p:set>
                                      <p:cBhvr>
                                        <p:cTn id="46" dur="1" fill="hold">
                                          <p:stCondLst>
                                            <p:cond delay="0"/>
                                          </p:stCondLst>
                                        </p:cTn>
                                        <p:tgtEl>
                                          <p:spTgt spid="6155"/>
                                        </p:tgtEl>
                                        <p:attrNameLst>
                                          <p:attrName>style.visibility</p:attrName>
                                        </p:attrNameLst>
                                      </p:cBhvr>
                                      <p:to>
                                        <p:strVal val="visible"/>
                                      </p:to>
                                    </p:set>
                                    <p:animEffect transition="in" filter="blinds(horizontal)">
                                      <p:cBhvr>
                                        <p:cTn id="47" dur="500"/>
                                        <p:tgtEl>
                                          <p:spTgt spid="6155"/>
                                        </p:tgtEl>
                                      </p:cBhvr>
                                    </p:animEffect>
                                  </p:childTnLst>
                                </p:cTn>
                              </p:par>
                              <p:par>
                                <p:cTn id="48" presetID="3" presetClass="entr" presetSubtype="10" fill="hold" grpId="0" nodeType="withEffect">
                                  <p:stCondLst>
                                    <p:cond delay="0"/>
                                  </p:stCondLst>
                                  <p:childTnLst>
                                    <p:set>
                                      <p:cBhvr>
                                        <p:cTn id="49" dur="1" fill="hold">
                                          <p:stCondLst>
                                            <p:cond delay="0"/>
                                          </p:stCondLst>
                                        </p:cTn>
                                        <p:tgtEl>
                                          <p:spTgt spid="6156"/>
                                        </p:tgtEl>
                                        <p:attrNameLst>
                                          <p:attrName>style.visibility</p:attrName>
                                        </p:attrNameLst>
                                      </p:cBhvr>
                                      <p:to>
                                        <p:strVal val="visible"/>
                                      </p:to>
                                    </p:set>
                                    <p:animEffect transition="in" filter="blinds(horizontal)">
                                      <p:cBhvr>
                                        <p:cTn id="50" dur="500"/>
                                        <p:tgtEl>
                                          <p:spTgt spid="6156"/>
                                        </p:tgtEl>
                                      </p:cBhvr>
                                    </p:animEffect>
                                  </p:childTnLst>
                                </p:cTn>
                              </p:par>
                              <p:par>
                                <p:cTn id="51" presetID="3" presetClass="entr" presetSubtype="10" fill="hold" grpId="0" nodeType="withEffect">
                                  <p:stCondLst>
                                    <p:cond delay="0"/>
                                  </p:stCondLst>
                                  <p:childTnLst>
                                    <p:set>
                                      <p:cBhvr>
                                        <p:cTn id="52" dur="1" fill="hold">
                                          <p:stCondLst>
                                            <p:cond delay="0"/>
                                          </p:stCondLst>
                                        </p:cTn>
                                        <p:tgtEl>
                                          <p:spTgt spid="6157"/>
                                        </p:tgtEl>
                                        <p:attrNameLst>
                                          <p:attrName>style.visibility</p:attrName>
                                        </p:attrNameLst>
                                      </p:cBhvr>
                                      <p:to>
                                        <p:strVal val="visible"/>
                                      </p:to>
                                    </p:set>
                                    <p:animEffect transition="in" filter="blinds(horizontal)">
                                      <p:cBhvr>
                                        <p:cTn id="53" dur="500"/>
                                        <p:tgtEl>
                                          <p:spTgt spid="6157"/>
                                        </p:tgtEl>
                                      </p:cBhvr>
                                    </p:animEffect>
                                  </p:childTnLst>
                                </p:cTn>
                              </p:par>
                              <p:par>
                                <p:cTn id="54" presetID="3" presetClass="entr" presetSubtype="10" fill="hold" grpId="0" nodeType="withEffect">
                                  <p:stCondLst>
                                    <p:cond delay="0"/>
                                  </p:stCondLst>
                                  <p:childTnLst>
                                    <p:set>
                                      <p:cBhvr>
                                        <p:cTn id="55" dur="1" fill="hold">
                                          <p:stCondLst>
                                            <p:cond delay="0"/>
                                          </p:stCondLst>
                                        </p:cTn>
                                        <p:tgtEl>
                                          <p:spTgt spid="6158"/>
                                        </p:tgtEl>
                                        <p:attrNameLst>
                                          <p:attrName>style.visibility</p:attrName>
                                        </p:attrNameLst>
                                      </p:cBhvr>
                                      <p:to>
                                        <p:strVal val="visible"/>
                                      </p:to>
                                    </p:set>
                                    <p:animEffect transition="in" filter="blinds(horizontal)">
                                      <p:cBhvr>
                                        <p:cTn id="56" dur="500"/>
                                        <p:tgtEl>
                                          <p:spTgt spid="6158"/>
                                        </p:tgtEl>
                                      </p:cBhvr>
                                    </p:animEffect>
                                  </p:childTnLst>
                                </p:cTn>
                              </p:par>
                              <p:par>
                                <p:cTn id="57" presetID="3" presetClass="entr" presetSubtype="10" fill="hold" grpId="0" nodeType="withEffect">
                                  <p:stCondLst>
                                    <p:cond delay="0"/>
                                  </p:stCondLst>
                                  <p:childTnLst>
                                    <p:set>
                                      <p:cBhvr>
                                        <p:cTn id="58" dur="1" fill="hold">
                                          <p:stCondLst>
                                            <p:cond delay="0"/>
                                          </p:stCondLst>
                                        </p:cTn>
                                        <p:tgtEl>
                                          <p:spTgt spid="6159"/>
                                        </p:tgtEl>
                                        <p:attrNameLst>
                                          <p:attrName>style.visibility</p:attrName>
                                        </p:attrNameLst>
                                      </p:cBhvr>
                                      <p:to>
                                        <p:strVal val="visible"/>
                                      </p:to>
                                    </p:set>
                                    <p:animEffect transition="in" filter="blinds(horizontal)">
                                      <p:cBhvr>
                                        <p:cTn id="59" dur="500"/>
                                        <p:tgtEl>
                                          <p:spTgt spid="615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50" grpId="0" animBg="1"/>
      <p:bldP spid="6151" grpId="0" animBg="1"/>
      <p:bldP spid="6152" grpId="0" animBg="1"/>
      <p:bldP spid="6153" grpId="0" animBg="1"/>
      <p:bldP spid="6154" grpId="0" animBg="1"/>
      <p:bldP spid="6155" grpId="0" animBg="1"/>
      <p:bldP spid="6156" grpId="0" animBg="1"/>
      <p:bldP spid="6157" grpId="0" animBg="1"/>
      <p:bldP spid="6158" grpId="0" animBg="1"/>
      <p:bldP spid="6159" grpId="0" animBg="1"/>
    </p:bldLst>
  </p:timing>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Tahoma"/>
        <a:ea typeface=""/>
        <a:cs typeface=""/>
      </a:majorFont>
      <a:minorFont>
        <a:latin typeface="Tahom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cs typeface="Arial"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cs typeface="Arial" pitchFamily="34"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462</TotalTime>
  <Words>1304</Words>
  <Application>Microsoft Office PowerPoint</Application>
  <PresentationFormat>On-screen Show (4:3)</PresentationFormat>
  <Paragraphs>151</Paragraphs>
  <Slides>14</Slides>
  <Notes>5</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14</vt:i4>
      </vt:variant>
    </vt:vector>
  </HeadingPairs>
  <TitlesOfParts>
    <vt:vector size="17" baseType="lpstr">
      <vt:lpstr>Arial</vt:lpstr>
      <vt:lpstr>Tahoma</vt:lpstr>
      <vt:lpstr>Default Design</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vector>
  </TitlesOfParts>
  <Company>Home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Huda</dc:creator>
  <cp:lastModifiedBy>maram</cp:lastModifiedBy>
  <cp:revision>94</cp:revision>
  <dcterms:created xsi:type="dcterms:W3CDTF">2005-02-21T02:11:48Z</dcterms:created>
  <dcterms:modified xsi:type="dcterms:W3CDTF">2011-10-08T18:06:41Z</dcterms:modified>
</cp:coreProperties>
</file>

<file path=docProps/thumbnail.jpeg>
</file>