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7" r:id="rId2"/>
    <p:sldId id="269" r:id="rId3"/>
    <p:sldId id="270" r:id="rId4"/>
    <p:sldId id="271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9" r:id="rId14"/>
    <p:sldId id="281" r:id="rId15"/>
    <p:sldId id="290" r:id="rId16"/>
    <p:sldId id="282" r:id="rId17"/>
    <p:sldId id="291" r:id="rId18"/>
    <p:sldId id="292" r:id="rId19"/>
    <p:sldId id="297" r:id="rId20"/>
    <p:sldId id="296" r:id="rId21"/>
    <p:sldId id="298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000099"/>
    <a:srgbClr val="66CCFF"/>
    <a:srgbClr val="CCCCFF"/>
    <a:srgbClr val="3366FF"/>
    <a:srgbClr val="9966FF"/>
    <a:srgbClr val="99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8428007-E61C-4FC0-8B67-AE7026FE05CC}" type="datetimeFigureOut">
              <a:rPr lang="ar-SA" smtClean="0"/>
              <a:pPr/>
              <a:t>11/18/1432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66010D9-0ABC-4919-9756-EC3611ABC5F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B87B971-483A-4CBC-AC4C-826E7E6C7B2D}" type="datetimeFigureOut">
              <a:rPr lang="ar-SA" smtClean="0"/>
              <a:pPr/>
              <a:t>11/18/1432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7480085-D9A7-4B7C-859B-60DD78ED983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788D96-3E7D-4B18-94D6-89F421810D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2FABC4-5B83-4F98-9EED-963ACB5A51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3EF8AB-64FC-41B3-A552-0C3B8C063F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4E8D82-9F55-4BD9-AE45-0C6CBB07C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3595CA9-E5FE-41B6-83BD-A89D48978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290420-31DA-464D-8585-D624BFA1E6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6FF58C-6C8C-409F-BAA9-F74D50A75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4D3B1CC-29FC-45B9-89E9-DF388A8F1D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EDA884-AAFB-4CBA-AF40-597D976C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0959152-D75F-4F78-AF44-1FBF8BE25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E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35673C-FEA8-47F5-A3B3-A8E7CEA7C8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99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B1A1CED-E79B-4934-8B33-130E999D4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1066800" y="260350"/>
            <a:ext cx="80772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GB" sz="3600" dirty="0" smtClean="0">
                <a:solidFill>
                  <a:srgbClr val="000099"/>
                </a:solidFill>
                <a:latin typeface="Tahoma" pitchFamily="34" charset="0"/>
              </a:rPr>
              <a:t>Information System Engineering</a:t>
            </a:r>
            <a:endParaRPr lang="en-GB" sz="3600" dirty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14340" name="Line 3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339975" y="2420938"/>
            <a:ext cx="640873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nl-BE" sz="2400" dirty="0" smtClean="0">
                <a:solidFill>
                  <a:srgbClr val="000099"/>
                </a:solidFill>
                <a:latin typeface="Tahoma" pitchFamily="34" charset="0"/>
              </a:rPr>
              <a:t>Use </a:t>
            </a:r>
            <a:r>
              <a:rPr lang="nl-BE" sz="2400" dirty="0">
                <a:solidFill>
                  <a:srgbClr val="000099"/>
                </a:solidFill>
                <a:latin typeface="Tahoma" pitchFamily="34" charset="0"/>
              </a:rPr>
              <a:t>Case Diagram</a:t>
            </a:r>
            <a:endParaRPr lang="en-US" sz="2400" dirty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2484438" y="3573463"/>
            <a:ext cx="669607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5651500" y="5157788"/>
            <a:ext cx="3529013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ahoma" pitchFamily="34" charset="0"/>
              </a:rPr>
              <a:t>Relationships</a:t>
            </a:r>
            <a:endParaRPr lang="en-US" sz="1200" i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11188" y="1320800"/>
            <a:ext cx="8304212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The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association relationship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is used to show the relationship between a use case and an actor</a:t>
            </a:r>
          </a:p>
          <a:p>
            <a:pPr algn="just">
              <a:buClr>
                <a:srgbClr val="000099"/>
              </a:buClr>
              <a:buFontTx/>
              <a:buChar char="•"/>
            </a:pPr>
            <a:endParaRPr lang="en-US" sz="24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There are three types of relationships between use cases</a:t>
            </a: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000" i="1" u="sng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Includes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relationship </a:t>
            </a: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000" i="1" u="sng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Extends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relationship</a:t>
            </a: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000" i="1" u="sng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Generalization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relationship</a:t>
            </a:r>
          </a:p>
          <a:p>
            <a:pPr lvl="1" algn="just">
              <a:buClr>
                <a:srgbClr val="000099"/>
              </a:buClr>
            </a:pPr>
            <a:endParaRPr lang="en-US" sz="20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1" algn="just">
              <a:buClr>
                <a:srgbClr val="000099"/>
              </a:buClr>
            </a:pP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These relationships are used when there is a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certain amount of commonality between the use cases</a:t>
            </a:r>
            <a:endParaRPr lang="en-US" sz="20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1" algn="just">
              <a:buClr>
                <a:srgbClr val="000099"/>
              </a:buClr>
            </a:pPr>
            <a:endParaRPr lang="en-US" sz="20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1" algn="just">
              <a:buClr>
                <a:srgbClr val="000099"/>
              </a:buClr>
            </a:pP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There is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only one relationship allowed between actors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. This is a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generalization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relationship</a:t>
            </a:r>
          </a:p>
        </p:txBody>
      </p:sp>
      <p:sp>
        <p:nvSpPr>
          <p:cNvPr id="27654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7655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7656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Use Case Diagram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66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ahoma" pitchFamily="34" charset="0"/>
              </a:rPr>
              <a:t>Relationships: </a:t>
            </a:r>
            <a:r>
              <a:rPr lang="en-US" sz="3200" i="1">
                <a:solidFill>
                  <a:schemeClr val="accent2"/>
                </a:solidFill>
                <a:latin typeface="Tahoma" pitchFamily="34" charset="0"/>
              </a:rPr>
              <a:t>Association</a:t>
            </a:r>
            <a:endParaRPr lang="en-US" sz="1200" i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611188" y="1320800"/>
            <a:ext cx="830421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400" i="1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Association relationship</a:t>
            </a:r>
            <a:r>
              <a:rPr lang="en-US" sz="240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is used to show the relationship between a use case and an actor</a:t>
            </a:r>
            <a:r>
              <a:rPr lang="en-US" sz="2400">
                <a:solidFill>
                  <a:srgbClr val="000099"/>
                </a:solidFill>
                <a:ea typeface="Times New Roman" pitchFamily="18" charset="0"/>
                <a:cs typeface="Tahoma" pitchFamily="34" charset="0"/>
              </a:rPr>
              <a:t> </a:t>
            </a:r>
          </a:p>
          <a:p>
            <a:pPr algn="just">
              <a:buClr>
                <a:srgbClr val="000099"/>
              </a:buClr>
              <a:buFontTx/>
              <a:buChar char="•"/>
            </a:pPr>
            <a:endParaRPr lang="en-US" sz="2400">
              <a:solidFill>
                <a:srgbClr val="000099"/>
              </a:solidFill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>
                <a:solidFill>
                  <a:srgbClr val="000099"/>
                </a:solidFill>
                <a:ea typeface="Times New Roman" pitchFamily="18" charset="0"/>
                <a:cs typeface="Tahoma" pitchFamily="34" charset="0"/>
              </a:rPr>
              <a:t> Every use case </a:t>
            </a:r>
            <a:r>
              <a:rPr lang="en-US" sz="2400" i="1">
                <a:solidFill>
                  <a:srgbClr val="CC0066"/>
                </a:solidFill>
                <a:ea typeface="Times New Roman" pitchFamily="18" charset="0"/>
                <a:cs typeface="Tahoma" pitchFamily="34" charset="0"/>
              </a:rPr>
              <a:t>must be initiated</a:t>
            </a:r>
            <a:r>
              <a:rPr lang="en-US" sz="2400">
                <a:solidFill>
                  <a:srgbClr val="000099"/>
                </a:solidFill>
                <a:ea typeface="Times New Roman" pitchFamily="18" charset="0"/>
                <a:cs typeface="Tahoma" pitchFamily="34" charset="0"/>
              </a:rPr>
              <a:t> by an actor, With the </a:t>
            </a:r>
            <a:r>
              <a:rPr lang="en-US" sz="2400" i="1">
                <a:solidFill>
                  <a:srgbClr val="CC0066"/>
                </a:solidFill>
                <a:ea typeface="Times New Roman" pitchFamily="18" charset="0"/>
                <a:cs typeface="Tahoma" pitchFamily="34" charset="0"/>
              </a:rPr>
              <a:t>exception</a:t>
            </a:r>
            <a:r>
              <a:rPr lang="en-US" sz="2400">
                <a:solidFill>
                  <a:srgbClr val="000099"/>
                </a:solidFill>
                <a:ea typeface="Times New Roman" pitchFamily="18" charset="0"/>
                <a:cs typeface="Tahoma" pitchFamily="34" charset="0"/>
              </a:rPr>
              <a:t> of use cases in includes and extends relationships</a:t>
            </a:r>
          </a:p>
        </p:txBody>
      </p:sp>
      <p:sp>
        <p:nvSpPr>
          <p:cNvPr id="28678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8679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8680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Use Case Diagram</a:t>
            </a:r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3886200" y="47244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ahoma" pitchFamily="34" charset="0"/>
              </a:rPr>
              <a:t>Relationships: </a:t>
            </a:r>
            <a:r>
              <a:rPr lang="en-US" sz="3200" i="1">
                <a:solidFill>
                  <a:schemeClr val="accent2"/>
                </a:solidFill>
                <a:latin typeface="Tahoma" pitchFamily="34" charset="0"/>
              </a:rPr>
              <a:t>Includes</a:t>
            </a:r>
            <a:endParaRPr lang="en-US" sz="1200" i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611188" y="1320800"/>
            <a:ext cx="8304212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Includes relationship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allows one use case to use the functionality provided by another use case </a:t>
            </a:r>
          </a:p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This relationship can be used in one of two cases:</a:t>
            </a:r>
            <a:endParaRPr lang="en-US" sz="2400" b="1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400" b="1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000" b="1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First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, if two or more use cases have a large piece of functionality that is identical</a:t>
            </a:r>
            <a:endParaRPr lang="en-US" sz="2000" b="1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000" b="1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The second case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where an includes relationship is helpful </a:t>
            </a:r>
            <a:r>
              <a:rPr lang="en-US" sz="20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in a 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situation in which a single use case has an unusually large amount of functionality </a:t>
            </a:r>
          </a:p>
          <a:p>
            <a:pPr lvl="1" algn="just">
              <a:buClr>
                <a:srgbClr val="000099"/>
              </a:buClr>
              <a:buFontTx/>
              <a:buChar char="•"/>
            </a:pPr>
            <a:endParaRPr lang="en-US" sz="20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An includes relationship suggests that one use case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always</a:t>
            </a:r>
            <a:r>
              <a:rPr lang="en-US" sz="2400" i="1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uses the functionality provided by another</a:t>
            </a:r>
          </a:p>
          <a:p>
            <a:pPr algn="just">
              <a:buClr>
                <a:srgbClr val="000099"/>
              </a:buClr>
              <a:buFontTx/>
              <a:buChar char="•"/>
            </a:pPr>
            <a:endParaRPr lang="en-US" sz="24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29702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9703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9704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Use Case Diagram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828800" y="5257800"/>
            <a:ext cx="6477000" cy="1219200"/>
            <a:chOff x="1152" y="3312"/>
            <a:chExt cx="4080" cy="768"/>
          </a:xfrm>
        </p:grpSpPr>
        <p:grpSp>
          <p:nvGrpSpPr>
            <p:cNvPr id="29706" name="Group 8"/>
            <p:cNvGrpSpPr>
              <a:grpSpLocks/>
            </p:cNvGrpSpPr>
            <p:nvPr/>
          </p:nvGrpSpPr>
          <p:grpSpPr bwMode="auto">
            <a:xfrm>
              <a:off x="1152" y="3312"/>
              <a:ext cx="3792" cy="432"/>
              <a:chOff x="1152" y="3600"/>
              <a:chExt cx="3792" cy="432"/>
            </a:xfrm>
          </p:grpSpPr>
          <p:sp>
            <p:nvSpPr>
              <p:cNvPr id="29709" name="Oval 9"/>
              <p:cNvSpPr>
                <a:spLocks noChangeArrowheads="1"/>
              </p:cNvSpPr>
              <p:nvPr/>
            </p:nvSpPr>
            <p:spPr bwMode="auto">
              <a:xfrm>
                <a:off x="1152" y="3696"/>
                <a:ext cx="1248" cy="33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EG"/>
              </a:p>
            </p:txBody>
          </p:sp>
          <p:sp>
            <p:nvSpPr>
              <p:cNvPr id="29710" name="Oval 10"/>
              <p:cNvSpPr>
                <a:spLocks noChangeArrowheads="1"/>
              </p:cNvSpPr>
              <p:nvPr/>
            </p:nvSpPr>
            <p:spPr bwMode="auto">
              <a:xfrm>
                <a:off x="3696" y="3648"/>
                <a:ext cx="1248" cy="33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EG"/>
              </a:p>
            </p:txBody>
          </p:sp>
          <p:sp>
            <p:nvSpPr>
              <p:cNvPr id="29711" name="Line 11"/>
              <p:cNvSpPr>
                <a:spLocks noChangeShapeType="1"/>
              </p:cNvSpPr>
              <p:nvPr/>
            </p:nvSpPr>
            <p:spPr bwMode="auto">
              <a:xfrm>
                <a:off x="2400" y="3840"/>
                <a:ext cx="12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9712" name="Text Box 12"/>
              <p:cNvSpPr txBox="1">
                <a:spLocks noChangeArrowheads="1"/>
              </p:cNvSpPr>
              <p:nvPr/>
            </p:nvSpPr>
            <p:spPr bwMode="auto">
              <a:xfrm>
                <a:off x="2544" y="3600"/>
                <a:ext cx="110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&lt;&lt;includes&gt;&gt;</a:t>
                </a:r>
              </a:p>
            </p:txBody>
          </p:sp>
        </p:grpSp>
        <p:sp>
          <p:nvSpPr>
            <p:cNvPr id="29707" name="Text Box 13"/>
            <p:cNvSpPr txBox="1">
              <a:spLocks noChangeArrowheads="1"/>
            </p:cNvSpPr>
            <p:nvPr/>
          </p:nvSpPr>
          <p:spPr bwMode="auto">
            <a:xfrm>
              <a:off x="1200" y="3840"/>
              <a:ext cx="12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Purchase Ticket</a:t>
              </a:r>
              <a:endParaRPr lang="en-GB"/>
            </a:p>
          </p:txBody>
        </p:sp>
        <p:sp>
          <p:nvSpPr>
            <p:cNvPr id="29708" name="Text Box 14"/>
            <p:cNvSpPr txBox="1">
              <a:spLocks noChangeArrowheads="1"/>
            </p:cNvSpPr>
            <p:nvPr/>
          </p:nvSpPr>
          <p:spPr bwMode="auto">
            <a:xfrm>
              <a:off x="3936" y="3849"/>
              <a:ext cx="12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Check Credit</a:t>
              </a:r>
              <a:endParaRPr lang="en-GB"/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86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 i="1" dirty="0" smtClean="0">
                <a:solidFill>
                  <a:schemeClr val="accent2"/>
                </a:solidFill>
                <a:latin typeface="Tahoma" pitchFamily="34" charset="0"/>
              </a:rPr>
              <a:t>Includes: Example</a:t>
            </a:r>
            <a:endParaRPr lang="en-US" sz="1200" i="1" dirty="0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9702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9703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9704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Use Case Diagram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814513"/>
            <a:ext cx="8143875" cy="428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ahoma" pitchFamily="34" charset="0"/>
              </a:rPr>
              <a:t>Relationships: </a:t>
            </a:r>
            <a:r>
              <a:rPr lang="en-US" sz="3200" i="1">
                <a:solidFill>
                  <a:schemeClr val="accent2"/>
                </a:solidFill>
                <a:latin typeface="Tahoma" pitchFamily="34" charset="0"/>
              </a:rPr>
              <a:t>Extends</a:t>
            </a:r>
            <a:endParaRPr lang="en-US" sz="1200" i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611188" y="1320800"/>
            <a:ext cx="830421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400" i="1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Extends relationship</a:t>
            </a:r>
            <a:r>
              <a:rPr lang="en-US" sz="240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allows one use case the </a:t>
            </a:r>
            <a:r>
              <a:rPr lang="en-US" sz="2400" i="1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option</a:t>
            </a:r>
            <a:r>
              <a:rPr lang="en-US" sz="240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to extend the functionality provided by another use case</a:t>
            </a:r>
          </a:p>
          <a:p>
            <a:pPr algn="just">
              <a:buClr>
                <a:srgbClr val="000099"/>
              </a:buClr>
              <a:buFontTx/>
              <a:buChar char="•"/>
            </a:pPr>
            <a:endParaRPr lang="en-US" sz="240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It is very similar to an includes relationship, because in both of these types of relationships, you separate some common functionality into its own use case</a:t>
            </a:r>
          </a:p>
        </p:txBody>
      </p:sp>
      <p:sp>
        <p:nvSpPr>
          <p:cNvPr id="30726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0727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0728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Use Case Diagram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609600" y="4860925"/>
            <a:ext cx="80772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r>
              <a:rPr lang="en-US" sz="2000" dirty="0">
                <a:solidFill>
                  <a:srgbClr val="000099"/>
                </a:solidFill>
                <a:latin typeface="Tahoma" pitchFamily="34" charset="0"/>
              </a:rPr>
              <a:t> An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</a:rPr>
              <a:t>abstract use case</a:t>
            </a:r>
            <a:r>
              <a:rPr lang="en-US" sz="2000" i="1" dirty="0">
                <a:solidFill>
                  <a:srgbClr val="000099"/>
                </a:solidFill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</a:rPr>
              <a:t>is one that is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</a:rPr>
              <a:t>not started directly by an actor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</a:rPr>
              <a:t>. Instead, an abstract use case provides some additional functionality that can be used by other use cases. 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n-US" sz="2000" dirty="0">
                <a:solidFill>
                  <a:srgbClr val="000099"/>
                </a:solidFill>
                <a:latin typeface="Tahoma" pitchFamily="34" charset="0"/>
              </a:rPr>
              <a:t> Abstract use cases are the use cases that participate in an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</a:rPr>
              <a:t>includes or extends relationship</a:t>
            </a:r>
            <a:endParaRPr lang="en-US" sz="2000" dirty="0">
              <a:solidFill>
                <a:srgbClr val="000099"/>
              </a:solidFill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endParaRPr lang="en-US" sz="2000" dirty="0">
              <a:solidFill>
                <a:srgbClr val="000099"/>
              </a:solidFill>
              <a:latin typeface="Tahoma" pitchFamily="34" charset="0"/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676400" y="3810000"/>
            <a:ext cx="6553200" cy="1052513"/>
            <a:chOff x="1056" y="2400"/>
            <a:chExt cx="4128" cy="663"/>
          </a:xfrm>
        </p:grpSpPr>
        <p:grpSp>
          <p:nvGrpSpPr>
            <p:cNvPr id="30731" name="Group 8"/>
            <p:cNvGrpSpPr>
              <a:grpSpLocks/>
            </p:cNvGrpSpPr>
            <p:nvPr/>
          </p:nvGrpSpPr>
          <p:grpSpPr bwMode="auto">
            <a:xfrm>
              <a:off x="1152" y="2400"/>
              <a:ext cx="3792" cy="432"/>
              <a:chOff x="1152" y="3600"/>
              <a:chExt cx="3792" cy="432"/>
            </a:xfrm>
          </p:grpSpPr>
          <p:sp>
            <p:nvSpPr>
              <p:cNvPr id="30734" name="Oval 9"/>
              <p:cNvSpPr>
                <a:spLocks noChangeArrowheads="1"/>
              </p:cNvSpPr>
              <p:nvPr/>
            </p:nvSpPr>
            <p:spPr bwMode="auto">
              <a:xfrm>
                <a:off x="1152" y="3696"/>
                <a:ext cx="1248" cy="33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EG"/>
              </a:p>
            </p:txBody>
          </p:sp>
          <p:sp>
            <p:nvSpPr>
              <p:cNvPr id="30735" name="Oval 10"/>
              <p:cNvSpPr>
                <a:spLocks noChangeArrowheads="1"/>
              </p:cNvSpPr>
              <p:nvPr/>
            </p:nvSpPr>
            <p:spPr bwMode="auto">
              <a:xfrm>
                <a:off x="3696" y="3648"/>
                <a:ext cx="1248" cy="33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EG"/>
              </a:p>
            </p:txBody>
          </p:sp>
          <p:sp>
            <p:nvSpPr>
              <p:cNvPr id="30736" name="Line 11"/>
              <p:cNvSpPr>
                <a:spLocks noChangeShapeType="1"/>
              </p:cNvSpPr>
              <p:nvPr/>
            </p:nvSpPr>
            <p:spPr bwMode="auto">
              <a:xfrm>
                <a:off x="2400" y="3840"/>
                <a:ext cx="12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 type="triangle" w="lg" len="lg"/>
                <a:tailEnd type="none" w="lg" len="lg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0737" name="Text Box 12"/>
              <p:cNvSpPr txBox="1">
                <a:spLocks noChangeArrowheads="1"/>
              </p:cNvSpPr>
              <p:nvPr/>
            </p:nvSpPr>
            <p:spPr bwMode="auto">
              <a:xfrm>
                <a:off x="2544" y="3600"/>
                <a:ext cx="110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&lt;&lt;extends&gt;&gt;</a:t>
                </a:r>
              </a:p>
            </p:txBody>
          </p:sp>
        </p:grpSp>
        <p:sp>
          <p:nvSpPr>
            <p:cNvPr id="30732" name="Text Box 14"/>
            <p:cNvSpPr txBox="1">
              <a:spLocks noChangeArrowheads="1"/>
            </p:cNvSpPr>
            <p:nvPr/>
          </p:nvSpPr>
          <p:spPr bwMode="auto">
            <a:xfrm>
              <a:off x="1056" y="2832"/>
              <a:ext cx="15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Change Reservation</a:t>
              </a:r>
              <a:endParaRPr lang="en-GB"/>
            </a:p>
          </p:txBody>
        </p:sp>
        <p:sp>
          <p:nvSpPr>
            <p:cNvPr id="30733" name="Text Box 15"/>
            <p:cNvSpPr txBox="1">
              <a:spLocks noChangeArrowheads="1"/>
            </p:cNvSpPr>
            <p:nvPr/>
          </p:nvSpPr>
          <p:spPr bwMode="auto">
            <a:xfrm>
              <a:off x="3888" y="2832"/>
              <a:ext cx="12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Check Credit</a:t>
              </a:r>
              <a:endParaRPr lang="en-GB" dirty="0"/>
            </a:p>
          </p:txBody>
        </p:sp>
      </p:grp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 i="1" dirty="0" smtClean="0">
                <a:solidFill>
                  <a:schemeClr val="accent2"/>
                </a:solidFill>
                <a:latin typeface="Tahoma" pitchFamily="34" charset="0"/>
              </a:rPr>
              <a:t>Extends: Example</a:t>
            </a:r>
            <a:endParaRPr lang="en-US" sz="1200" i="1" dirty="0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30726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0727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0728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Use Case Diagram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1524000"/>
            <a:ext cx="8153400" cy="441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ahoma" pitchFamily="34" charset="0"/>
              </a:rPr>
              <a:t>Relationships: </a:t>
            </a:r>
            <a:r>
              <a:rPr lang="en-US" sz="3200" i="1">
                <a:solidFill>
                  <a:schemeClr val="accent2"/>
                </a:solidFill>
                <a:latin typeface="Tahoma" pitchFamily="34" charset="0"/>
              </a:rPr>
              <a:t>Generalization</a:t>
            </a:r>
            <a:endParaRPr lang="en-US" sz="1200" i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11188" y="1320800"/>
            <a:ext cx="830421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Generalization relationship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is used to show that several actors or use cases have some commonality</a:t>
            </a:r>
          </a:p>
          <a:p>
            <a:pPr algn="just">
              <a:buClr>
                <a:srgbClr val="000099"/>
              </a:buClr>
              <a:buFontTx/>
              <a:buChar char="•"/>
            </a:pPr>
            <a:endParaRPr lang="en-US" sz="24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For example, you may have two types of customers. If the type A customers will be initiating some use cases that type B customers will not, it's probably worth including the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</a:rPr>
              <a:t>actor generalizations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. If both types of customers use the same use cases, it's probably not necessary to show an actor generalization</a:t>
            </a:r>
          </a:p>
        </p:txBody>
      </p:sp>
      <p:sp>
        <p:nvSpPr>
          <p:cNvPr id="31750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1751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1752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Use Case Diagram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657600" y="4343400"/>
            <a:ext cx="3810000" cy="2393950"/>
            <a:chOff x="2352" y="2736"/>
            <a:chExt cx="2400" cy="1508"/>
          </a:xfrm>
        </p:grpSpPr>
        <p:pic>
          <p:nvPicPr>
            <p:cNvPr id="31763" name="Picture 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84" y="3312"/>
              <a:ext cx="593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4" name="Text Box 10"/>
            <p:cNvSpPr txBox="1">
              <a:spLocks noChangeArrowheads="1"/>
            </p:cNvSpPr>
            <p:nvPr/>
          </p:nvSpPr>
          <p:spPr bwMode="auto">
            <a:xfrm>
              <a:off x="3840" y="3840"/>
              <a:ext cx="91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Tahoma" pitchFamily="34" charset="0"/>
                </a:rPr>
                <a:t>Salaried Employee</a:t>
              </a:r>
            </a:p>
          </p:txBody>
        </p:sp>
        <p:pic>
          <p:nvPicPr>
            <p:cNvPr id="31765" name="Picture 1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64" y="2736"/>
              <a:ext cx="593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6" name="Text Box 12"/>
            <p:cNvSpPr txBox="1">
              <a:spLocks noChangeArrowheads="1"/>
            </p:cNvSpPr>
            <p:nvPr/>
          </p:nvSpPr>
          <p:spPr bwMode="auto">
            <a:xfrm>
              <a:off x="3216" y="3264"/>
              <a:ext cx="9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Tahoma" pitchFamily="34" charset="0"/>
                </a:rPr>
                <a:t>Employee </a:t>
              </a:r>
            </a:p>
          </p:txBody>
        </p:sp>
        <p:pic>
          <p:nvPicPr>
            <p:cNvPr id="31767" name="Picture 1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48" y="3264"/>
              <a:ext cx="593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8" name="Text Box 14"/>
            <p:cNvSpPr txBox="1">
              <a:spLocks noChangeArrowheads="1"/>
            </p:cNvSpPr>
            <p:nvPr/>
          </p:nvSpPr>
          <p:spPr bwMode="auto">
            <a:xfrm>
              <a:off x="2352" y="3792"/>
              <a:ext cx="91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Tahoma" pitchFamily="34" charset="0"/>
                </a:rPr>
                <a:t>Hourly Employee</a:t>
              </a:r>
            </a:p>
          </p:txBody>
        </p:sp>
        <p:sp>
          <p:nvSpPr>
            <p:cNvPr id="31769" name="Line 15"/>
            <p:cNvSpPr>
              <a:spLocks noChangeShapeType="1"/>
            </p:cNvSpPr>
            <p:nvPr/>
          </p:nvSpPr>
          <p:spPr bwMode="auto">
            <a:xfrm flipV="1">
              <a:off x="2832" y="3179"/>
              <a:ext cx="384" cy="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1770" name="Line 16"/>
            <p:cNvSpPr>
              <a:spLocks noChangeShapeType="1"/>
            </p:cNvSpPr>
            <p:nvPr/>
          </p:nvSpPr>
          <p:spPr bwMode="auto">
            <a:xfrm flipH="1" flipV="1">
              <a:off x="3792" y="3168"/>
              <a:ext cx="336" cy="2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3657600" y="4343400"/>
            <a:ext cx="3810000" cy="2393950"/>
            <a:chOff x="2352" y="2736"/>
            <a:chExt cx="2400" cy="1508"/>
          </a:xfrm>
        </p:grpSpPr>
        <p:pic>
          <p:nvPicPr>
            <p:cNvPr id="31755" name="Picture 1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84" y="3312"/>
              <a:ext cx="593" cy="62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1756" name="Text Box 19"/>
            <p:cNvSpPr txBox="1">
              <a:spLocks noChangeArrowheads="1"/>
            </p:cNvSpPr>
            <p:nvPr/>
          </p:nvSpPr>
          <p:spPr bwMode="auto">
            <a:xfrm>
              <a:off x="3840" y="3840"/>
              <a:ext cx="912" cy="4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Tahoma" pitchFamily="34" charset="0"/>
                </a:rPr>
                <a:t>Phone Salesperson</a:t>
              </a:r>
            </a:p>
          </p:txBody>
        </p:sp>
        <p:pic>
          <p:nvPicPr>
            <p:cNvPr id="31757" name="Picture 2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64" y="2736"/>
              <a:ext cx="593" cy="62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1758" name="Text Box 21"/>
            <p:cNvSpPr txBox="1">
              <a:spLocks noChangeArrowheads="1"/>
            </p:cNvSpPr>
            <p:nvPr/>
          </p:nvSpPr>
          <p:spPr bwMode="auto">
            <a:xfrm>
              <a:off x="3216" y="3264"/>
              <a:ext cx="912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Tahoma" pitchFamily="34" charset="0"/>
                </a:rPr>
                <a:t>Salesperson </a:t>
              </a:r>
            </a:p>
          </p:txBody>
        </p:sp>
        <p:pic>
          <p:nvPicPr>
            <p:cNvPr id="31759" name="Picture 2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48" y="3264"/>
              <a:ext cx="593" cy="62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1760" name="Text Box 23"/>
            <p:cNvSpPr txBox="1">
              <a:spLocks noChangeArrowheads="1"/>
            </p:cNvSpPr>
            <p:nvPr/>
          </p:nvSpPr>
          <p:spPr bwMode="auto">
            <a:xfrm>
              <a:off x="2352" y="3792"/>
              <a:ext cx="912" cy="4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Tahoma" pitchFamily="34" charset="0"/>
                </a:rPr>
                <a:t>In person Salesperson</a:t>
              </a:r>
            </a:p>
          </p:txBody>
        </p:sp>
        <p:sp>
          <p:nvSpPr>
            <p:cNvPr id="31761" name="Line 24"/>
            <p:cNvSpPr>
              <a:spLocks noChangeShapeType="1"/>
            </p:cNvSpPr>
            <p:nvPr/>
          </p:nvSpPr>
          <p:spPr bwMode="auto">
            <a:xfrm flipV="1">
              <a:off x="2832" y="3179"/>
              <a:ext cx="384" cy="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1762" name="Line 25"/>
            <p:cNvSpPr>
              <a:spLocks noChangeShapeType="1"/>
            </p:cNvSpPr>
            <p:nvPr/>
          </p:nvSpPr>
          <p:spPr bwMode="auto">
            <a:xfrm flipH="1" flipV="1">
              <a:off x="3792" y="3168"/>
              <a:ext cx="336" cy="2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Line 2"/>
          <p:cNvSpPr>
            <a:spLocks noChangeShapeType="1"/>
          </p:cNvSpPr>
          <p:nvPr/>
        </p:nvSpPr>
        <p:spPr bwMode="auto">
          <a:xfrm>
            <a:off x="1222375" y="15240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 i="1" dirty="0" smtClean="0">
                <a:solidFill>
                  <a:schemeClr val="accent2"/>
                </a:solidFill>
                <a:latin typeface="Tahoma" pitchFamily="34" charset="0"/>
              </a:rPr>
              <a:t>Generalization between use cases: Example</a:t>
            </a:r>
            <a:endParaRPr lang="en-US" sz="1200" i="1" dirty="0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31750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1751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1752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Use Case Diagram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057400"/>
            <a:ext cx="7343775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Line 2"/>
          <p:cNvSpPr>
            <a:spLocks noChangeShapeType="1"/>
          </p:cNvSpPr>
          <p:nvPr/>
        </p:nvSpPr>
        <p:spPr bwMode="auto">
          <a:xfrm>
            <a:off x="1222375" y="12954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 i="1" dirty="0" smtClean="0">
                <a:solidFill>
                  <a:schemeClr val="accent2"/>
                </a:solidFill>
                <a:latin typeface="Tahoma" pitchFamily="34" charset="0"/>
              </a:rPr>
              <a:t>Generalization between actors: Example</a:t>
            </a:r>
            <a:endParaRPr lang="en-US" sz="1200" i="1" dirty="0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31750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1751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1752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Use Case Diagram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3" y="1719263"/>
            <a:ext cx="7610475" cy="422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Line 2"/>
          <p:cNvSpPr>
            <a:spLocks noChangeShapeType="1"/>
          </p:cNvSpPr>
          <p:nvPr/>
        </p:nvSpPr>
        <p:spPr bwMode="auto">
          <a:xfrm>
            <a:off x="1222375" y="7620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1066800" y="152400"/>
            <a:ext cx="78851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rtl="1">
              <a:spcBef>
                <a:spcPct val="50000"/>
              </a:spcBef>
            </a:pPr>
            <a:r>
              <a:rPr lang="en-US" sz="24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Example: </a:t>
            </a:r>
            <a:r>
              <a:rPr lang="en-US" sz="24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Draw a use case diagram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90600" y="914400"/>
            <a:ext cx="7543800" cy="57246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The</a:t>
            </a:r>
            <a:r>
              <a:rPr lang="en-US" dirty="0" smtClean="0">
                <a:solidFill>
                  <a:srgbClr val="FF0000"/>
                </a:solidFill>
              </a:rPr>
              <a:t> Customer</a:t>
            </a:r>
            <a:r>
              <a:rPr lang="en-US" dirty="0" smtClean="0"/>
              <a:t> comes to the store and picks movies. Once he\she is done, they go to the register to pay for their rentals. If they are new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s,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asks them to fill a new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form stating their name, address, and phone number.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then enters this information into a computer terminal and a new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record is created. If they are returning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s,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asks for the ID. The ID is then entered into the system to get the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record.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then checks the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record for overdue rentals. If the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has not returned rented movies,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informs the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that he\she needs to return old movies before allowing them to rent new ones. If the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has returned the movies late, then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calculates the late fees ($1 per late day).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then gives the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a bill for the late fees. Then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enters the new movies into the system as rentals into the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record along with the due date and issues a bill with the new rental and gives the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the movies after collecting the payments. When a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finishes viewing a movie, he\she goes to the store and drops it in a box outside the store. Once a day,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checks the box and for each returned movie, if it is returned on time,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removes the rental from the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record. If it is late,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adds a late notice in the customer record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489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ahoma" pitchFamily="34" charset="0"/>
              </a:rPr>
              <a:t>Use Case Diagram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11188" y="1524000"/>
            <a:ext cx="82296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</a:rPr>
              <a:t> 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cs typeface="Times New Roman" pitchFamily="18" charset="0"/>
              </a:rPr>
              <a:t>Use cases represent system functionality, the requirements of the system from the</a:t>
            </a:r>
            <a:r>
              <a:rPr lang="en-US" sz="2400" i="1" dirty="0"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  <a:cs typeface="Times New Roman" pitchFamily="18" charset="0"/>
              </a:rPr>
              <a:t>user's perspective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</a:rPr>
              <a:t> </a:t>
            </a:r>
          </a:p>
          <a:p>
            <a:pPr algn="just"/>
            <a:endParaRPr lang="en-US" sz="2400" i="1" dirty="0">
              <a:solidFill>
                <a:srgbClr val="CC0066"/>
              </a:solidFill>
              <a:latin typeface="Tahoma" pitchFamily="34" charset="0"/>
            </a:endParaRPr>
          </a:p>
          <a:p>
            <a:pPr algn="just"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</a:rPr>
              <a:t> Use cases just focus on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</a:rPr>
              <a:t>automated processes</a:t>
            </a:r>
          </a:p>
          <a:p>
            <a:pPr algn="just">
              <a:buFontTx/>
              <a:buChar char="•"/>
            </a:pPr>
            <a:endParaRPr lang="en-US" sz="2400" dirty="0">
              <a:solidFill>
                <a:srgbClr val="000099"/>
              </a:solidFill>
              <a:latin typeface="Tahoma" pitchFamily="34" charset="0"/>
            </a:endParaRPr>
          </a:p>
          <a:p>
            <a:pPr algn="just"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</a:rPr>
              <a:t> Use Case diagrams show the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</a:rPr>
              <a:t>interactions between use cases and actors </a:t>
            </a:r>
            <a:endParaRPr lang="en-US" sz="2400" i="1" dirty="0" smtClean="0">
              <a:solidFill>
                <a:srgbClr val="CC0066"/>
              </a:solidFill>
              <a:latin typeface="Tahoma" pitchFamily="34" charset="0"/>
            </a:endParaRPr>
          </a:p>
          <a:p>
            <a:pPr algn="just"/>
            <a:endParaRPr lang="en-US" sz="2400" i="1" dirty="0">
              <a:solidFill>
                <a:srgbClr val="CC0066"/>
              </a:solidFill>
              <a:latin typeface="Tahoma" pitchFamily="34" charset="0"/>
            </a:endParaRPr>
          </a:p>
          <a:p>
            <a:pPr algn="just">
              <a:buFontTx/>
              <a:buChar char="•"/>
            </a:pPr>
            <a:r>
              <a:rPr lang="en-US" sz="2400" dirty="0" smtClean="0">
                <a:solidFill>
                  <a:srgbClr val="000099"/>
                </a:solidFill>
                <a:latin typeface="Tahoma" pitchFamily="34" charset="0"/>
              </a:rPr>
              <a:t> Emphasis </a:t>
            </a:r>
            <a:r>
              <a:rPr lang="en-US" sz="2400" i="1" dirty="0" smtClean="0">
                <a:solidFill>
                  <a:srgbClr val="CC0066"/>
                </a:solidFill>
                <a:latin typeface="Tahoma" pitchFamily="34" charset="0"/>
              </a:rPr>
              <a:t>what the system does</a:t>
            </a:r>
            <a:r>
              <a:rPr lang="en-US" sz="2400" dirty="0" smtClean="0">
                <a:solidFill>
                  <a:srgbClr val="000099"/>
                </a:solidFill>
                <a:latin typeface="Tahoma" pitchFamily="34" charset="0"/>
              </a:rPr>
              <a:t>, rather than how it does </a:t>
            </a:r>
            <a:r>
              <a:rPr lang="en-US" sz="2400" dirty="0" smtClean="0">
                <a:solidFill>
                  <a:srgbClr val="000099"/>
                </a:solidFill>
                <a:latin typeface="Tahoma" pitchFamily="34" charset="0"/>
              </a:rPr>
              <a:t>it</a:t>
            </a:r>
          </a:p>
          <a:p>
            <a:pPr algn="just">
              <a:buFontTx/>
              <a:buChar char="•"/>
            </a:pPr>
            <a:endParaRPr lang="en-US" sz="2400" dirty="0" smtClean="0">
              <a:solidFill>
                <a:srgbClr val="000099"/>
              </a:solidFill>
              <a:latin typeface="Tahoma" pitchFamily="34" charset="0"/>
            </a:endParaRPr>
          </a:p>
          <a:p>
            <a:pPr algn="just">
              <a:buFontTx/>
              <a:buChar char="•"/>
            </a:pPr>
            <a:r>
              <a:rPr lang="en-US" sz="2400" dirty="0" smtClean="0">
                <a:solidFill>
                  <a:srgbClr val="000099"/>
                </a:solidFill>
                <a:latin typeface="Tahoma" pitchFamily="34" charset="0"/>
              </a:rPr>
              <a:t>Are created during the early stages of a project - </a:t>
            </a:r>
            <a:r>
              <a:rPr lang="en-US" sz="2400" i="1" dirty="0" smtClean="0">
                <a:solidFill>
                  <a:srgbClr val="CC0066"/>
                </a:solidFill>
                <a:latin typeface="Tahoma" pitchFamily="34" charset="0"/>
              </a:rPr>
              <a:t>during the analysis phase</a:t>
            </a:r>
            <a:r>
              <a:rPr lang="en-US" sz="2400" dirty="0" smtClean="0">
                <a:solidFill>
                  <a:srgbClr val="000099"/>
                </a:solidFill>
                <a:latin typeface="Tahoma" pitchFamily="34" charset="0"/>
              </a:rPr>
              <a:t> rather than during the design phase.</a:t>
            </a:r>
            <a:endParaRPr lang="en-US" sz="2400" dirty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19462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9463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Line 2"/>
          <p:cNvSpPr>
            <a:spLocks noChangeShapeType="1"/>
          </p:cNvSpPr>
          <p:nvPr/>
        </p:nvSpPr>
        <p:spPr bwMode="auto">
          <a:xfrm>
            <a:off x="1222375" y="7620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1066800" y="152400"/>
            <a:ext cx="78851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rtl="1">
              <a:spcBef>
                <a:spcPct val="50000"/>
              </a:spcBef>
            </a:pPr>
            <a:r>
              <a:rPr lang="en-US" sz="24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Example </a:t>
            </a:r>
            <a:r>
              <a:rPr lang="en-US" sz="1200" i="1" dirty="0" smtClean="0">
                <a:solidFill>
                  <a:schemeClr val="accent2"/>
                </a:solidFill>
                <a:latin typeface="Tahoma" pitchFamily="34" charset="0"/>
              </a:rPr>
              <a:t>cont</a:t>
            </a:r>
            <a:r>
              <a:rPr lang="en-US" sz="24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  <a:endParaRPr lang="en-US" sz="2400" dirty="0" smtClean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90600" y="914400"/>
            <a:ext cx="7543800" cy="618630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The</a:t>
            </a:r>
            <a:r>
              <a:rPr lang="en-US" dirty="0" smtClean="0">
                <a:solidFill>
                  <a:srgbClr val="FF0000"/>
                </a:solidFill>
              </a:rPr>
              <a:t> Customer</a:t>
            </a:r>
            <a:r>
              <a:rPr lang="en-US" dirty="0" smtClean="0"/>
              <a:t> comes to the store and picks movies. Once he\she is done, they go to the register to pay for their rentals. If they are new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s,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asks them </a:t>
            </a:r>
            <a:r>
              <a:rPr lang="en-US" b="1" i="1" u="sng" dirty="0" smtClean="0"/>
              <a:t>to fill a new </a:t>
            </a:r>
            <a:r>
              <a:rPr lang="en-US" b="1" i="1" u="sng" dirty="0" smtClean="0">
                <a:solidFill>
                  <a:srgbClr val="FF0000"/>
                </a:solidFill>
              </a:rPr>
              <a:t>customer</a:t>
            </a:r>
            <a:r>
              <a:rPr lang="en-US" b="1" i="1" u="sng" dirty="0" smtClean="0"/>
              <a:t> form</a:t>
            </a:r>
            <a:r>
              <a:rPr lang="en-US" dirty="0" smtClean="0"/>
              <a:t> stating their name, address, and phone number.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then enters this information into a computer terminal and a new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record is created. If they are returning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s,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asks for the ID. The ID is then entered into the system to get the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record.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then checks the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record for overdue rentals. If the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has not returned rented movies, </a:t>
            </a:r>
            <a:r>
              <a:rPr lang="en-US" b="1" i="1" u="sng" dirty="0" smtClean="0"/>
              <a:t>the </a:t>
            </a:r>
            <a:r>
              <a:rPr lang="en-US" b="1" i="1" u="sng" dirty="0" smtClean="0">
                <a:solidFill>
                  <a:schemeClr val="folHlink"/>
                </a:solidFill>
              </a:rPr>
              <a:t>clerk</a:t>
            </a:r>
            <a:r>
              <a:rPr lang="en-US" b="1" i="1" u="sng" dirty="0" smtClean="0"/>
              <a:t> informs the </a:t>
            </a:r>
            <a:r>
              <a:rPr lang="en-US" b="1" i="1" u="sng" dirty="0" smtClean="0">
                <a:solidFill>
                  <a:srgbClr val="FF0000"/>
                </a:solidFill>
              </a:rPr>
              <a:t>customer</a:t>
            </a:r>
            <a:r>
              <a:rPr lang="en-US" b="1" i="1" u="sng" dirty="0" smtClean="0"/>
              <a:t> that he\she needs to return old movies before allowing them to rent new ones</a:t>
            </a:r>
            <a:r>
              <a:rPr lang="en-US" b="1" i="1" dirty="0" smtClean="0"/>
              <a:t>. </a:t>
            </a:r>
            <a:r>
              <a:rPr lang="en-US" b="1" i="1" u="sng" dirty="0" smtClean="0"/>
              <a:t>If the </a:t>
            </a:r>
            <a:r>
              <a:rPr lang="en-US" b="1" i="1" u="sng" dirty="0" smtClean="0">
                <a:solidFill>
                  <a:srgbClr val="FF0000"/>
                </a:solidFill>
              </a:rPr>
              <a:t>customer</a:t>
            </a:r>
            <a:r>
              <a:rPr lang="en-US" b="1" i="1" u="sng" dirty="0" smtClean="0"/>
              <a:t> has returned the movies late, then the </a:t>
            </a:r>
            <a:r>
              <a:rPr lang="en-US" b="1" i="1" u="sng" dirty="0" smtClean="0">
                <a:solidFill>
                  <a:schemeClr val="folHlink"/>
                </a:solidFill>
              </a:rPr>
              <a:t>clerk</a:t>
            </a:r>
            <a:r>
              <a:rPr lang="en-US" b="1" i="1" u="sng" dirty="0" smtClean="0"/>
              <a:t> calculates the late fees ($1 per late</a:t>
            </a:r>
            <a:r>
              <a:rPr lang="en-US" u="sng" dirty="0" smtClean="0"/>
              <a:t> day).</a:t>
            </a:r>
            <a:r>
              <a:rPr lang="en-US" dirty="0" smtClean="0"/>
              <a:t>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then gives the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a bill for the late fees. Then the </a:t>
            </a:r>
            <a:r>
              <a:rPr lang="en-US" dirty="0" smtClean="0">
                <a:solidFill>
                  <a:schemeClr val="folHlink"/>
                </a:solidFill>
              </a:rPr>
              <a:t>clerk</a:t>
            </a:r>
            <a:r>
              <a:rPr lang="en-US" dirty="0" smtClean="0"/>
              <a:t> enters the new movies into the system as rentals into the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record along with the due date and issues a bill with the new rental and gives the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the movies after collecting the payments. When a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finishes viewing a movie, he\she goes to the store and drops it in a box outside the store. Once a day, </a:t>
            </a:r>
            <a:r>
              <a:rPr lang="en-US" b="1" i="1" u="sng" dirty="0" smtClean="0"/>
              <a:t>the </a:t>
            </a:r>
            <a:r>
              <a:rPr lang="en-US" b="1" i="1" u="sng" dirty="0" smtClean="0">
                <a:solidFill>
                  <a:schemeClr val="folHlink"/>
                </a:solidFill>
              </a:rPr>
              <a:t>clerk</a:t>
            </a:r>
            <a:r>
              <a:rPr lang="en-US" b="1" i="1" u="sng" dirty="0" smtClean="0"/>
              <a:t> checks the box and for each returned movie, if it is returned on time, the </a:t>
            </a:r>
            <a:r>
              <a:rPr lang="en-US" b="1" i="1" u="sng" dirty="0" smtClean="0">
                <a:solidFill>
                  <a:schemeClr val="folHlink"/>
                </a:solidFill>
              </a:rPr>
              <a:t>clerk</a:t>
            </a:r>
            <a:r>
              <a:rPr lang="en-US" b="1" i="1" u="sng" dirty="0" smtClean="0"/>
              <a:t> removes the rental from the </a:t>
            </a:r>
            <a:r>
              <a:rPr lang="en-US" b="1" i="1" u="sng" dirty="0" smtClean="0">
                <a:solidFill>
                  <a:srgbClr val="FF0000"/>
                </a:solidFill>
              </a:rPr>
              <a:t>customer</a:t>
            </a:r>
            <a:r>
              <a:rPr lang="en-US" b="1" i="1" u="sng" dirty="0" smtClean="0"/>
              <a:t> record. If it is late, the </a:t>
            </a:r>
            <a:r>
              <a:rPr lang="en-US" b="1" i="1" u="sng" dirty="0" smtClean="0">
                <a:solidFill>
                  <a:schemeClr val="folHlink"/>
                </a:solidFill>
              </a:rPr>
              <a:t>clerk</a:t>
            </a:r>
            <a:r>
              <a:rPr lang="en-US" b="1" i="1" u="sng" dirty="0" smtClean="0"/>
              <a:t> adds a late notice in the customer record</a:t>
            </a:r>
            <a:r>
              <a:rPr lang="en-US" u="sng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1"/>
            <a:ext cx="77724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29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489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ahoma" pitchFamily="34" charset="0"/>
              </a:rPr>
              <a:t>Actor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11188" y="1320800"/>
            <a:ext cx="82296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Tx/>
              <a:buChar char="•"/>
            </a:pPr>
            <a:endParaRPr lang="en-US" sz="3200" i="1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342900" indent="-342900" algn="just"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An actor is anyone or anything that is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outside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the system’s scope but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interacts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with it (Individual, group, company,…)</a:t>
            </a:r>
          </a:p>
          <a:p>
            <a:pPr marL="342900" indent="-342900" algn="just"/>
            <a:endParaRPr lang="en-US" sz="24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342900" indent="-342900" algn="just"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There are </a:t>
            </a:r>
            <a:r>
              <a:rPr lang="en-US" sz="24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three primary 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types of actors: </a:t>
            </a:r>
          </a:p>
          <a:p>
            <a:pPr marL="800100" lvl="1" indent="-342900" algn="just"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Users of the system</a:t>
            </a:r>
          </a:p>
          <a:p>
            <a:pPr marL="1257300" lvl="2" indent="-342900" algn="just"/>
            <a:r>
              <a:rPr lang="en-US" sz="16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physical person, or a user who will be </a:t>
            </a:r>
            <a:r>
              <a:rPr lang="en-US" sz="16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directly</a:t>
            </a:r>
            <a:r>
              <a:rPr lang="en-US" sz="1600" i="1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16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using the system </a:t>
            </a:r>
          </a:p>
          <a:p>
            <a:pPr marL="800100" lvl="1" indent="-342900" algn="just"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Other systems that will interact with the system being </a:t>
            </a:r>
            <a:r>
              <a:rPr lang="en-US" sz="22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built</a:t>
            </a:r>
            <a:endParaRPr lang="en-US" sz="22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800100" lvl="1" indent="-342900" algn="just"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Time</a:t>
            </a:r>
          </a:p>
          <a:p>
            <a:pPr marL="1257300" lvl="2" indent="-342900"/>
            <a:r>
              <a:rPr lang="en-US" sz="16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Time </a:t>
            </a:r>
            <a:r>
              <a:rPr lang="en-US" sz="16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becomes an actor when the passing of a certain amount of time </a:t>
            </a:r>
            <a:r>
              <a:rPr lang="en-US" sz="16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triggers some </a:t>
            </a:r>
            <a:r>
              <a:rPr lang="en-US" sz="16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event in the </a:t>
            </a:r>
            <a:r>
              <a:rPr lang="en-US" sz="16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system</a:t>
            </a:r>
            <a:endParaRPr lang="en-US" sz="1600" i="1" dirty="0">
              <a:solidFill>
                <a:srgbClr val="CC0066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1031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32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8001000" y="228600"/>
          <a:ext cx="941388" cy="990600"/>
        </p:xfrm>
        <a:graphic>
          <a:graphicData uri="http://schemas.openxmlformats.org/presentationml/2006/ole">
            <p:oleObj spid="_x0000_s1026" name="Bitmap Image" r:id="rId3" imgW="724001" imgH="762106" progId="PBrush">
              <p:embed/>
            </p:oleObj>
          </a:graphicData>
        </a:graphic>
      </p:graphicFrame>
      <p:sp>
        <p:nvSpPr>
          <p:cNvPr id="1033" name="Text Box 8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mtClean="0">
                <a:solidFill>
                  <a:schemeClr val="accent2"/>
                </a:solidFill>
                <a:latin typeface="Tahoma" pitchFamily="34" charset="0"/>
              </a:rPr>
              <a:t>Elements of Use Case Diagram</a:t>
            </a:r>
            <a:endParaRPr lang="en-US" dirty="0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ahoma" pitchFamily="34" charset="0"/>
              </a:rPr>
              <a:t>Use Case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11188" y="1320800"/>
            <a:ext cx="830421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endParaRPr lang="en-US" sz="22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FontTx/>
              <a:buChar char="•"/>
            </a:pP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It is the </a:t>
            </a:r>
            <a:r>
              <a:rPr lang="en-US" sz="22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functionality</a:t>
            </a: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the system will provide a value to the end user</a:t>
            </a:r>
          </a:p>
          <a:p>
            <a:pPr algn="just"/>
            <a:endParaRPr lang="en-US" sz="22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200" dirty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Use cases are an</a:t>
            </a:r>
            <a:r>
              <a:rPr lang="en-US" sz="2200" dirty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2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implementation-independent:</a:t>
            </a: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200" dirty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High-level</a:t>
            </a:r>
            <a:r>
              <a:rPr lang="en-US" sz="2000" dirty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view of what the user expects from the system</a:t>
            </a: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000" dirty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Focus on</a:t>
            </a:r>
            <a:r>
              <a:rPr lang="en-US" sz="2000" dirty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what</a:t>
            </a:r>
            <a:r>
              <a:rPr lang="en-US" sz="2000" i="1" dirty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the system should do,</a:t>
            </a:r>
            <a:r>
              <a:rPr lang="en-US" sz="2000" dirty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not</a:t>
            </a:r>
            <a:r>
              <a:rPr lang="en-US" sz="2000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how</a:t>
            </a:r>
            <a:r>
              <a:rPr lang="en-US" sz="2000" i="1" dirty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the system will do it</a:t>
            </a:r>
          </a:p>
          <a:p>
            <a:pPr lvl="1" algn="just">
              <a:buClr>
                <a:srgbClr val="000099"/>
              </a:buClr>
              <a:buFontTx/>
              <a:buChar char="•"/>
            </a:pPr>
            <a:endParaRPr lang="en-US" sz="20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200" dirty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A typical system will have somewhere between </a:t>
            </a:r>
            <a:r>
              <a:rPr lang="en-US" sz="22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20 and 70</a:t>
            </a: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use cases</a:t>
            </a:r>
          </a:p>
          <a:p>
            <a:pPr algn="just">
              <a:buClr>
                <a:srgbClr val="000099"/>
              </a:buClr>
              <a:buFontTx/>
              <a:buChar char="•"/>
            </a:pPr>
            <a:endParaRPr lang="en-US" sz="22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200" dirty="0">
                <a:solidFill>
                  <a:srgbClr val="000099"/>
                </a:solidFill>
              </a:rPr>
              <a:t> The use cases should be named in </a:t>
            </a:r>
            <a:r>
              <a:rPr lang="en-US" sz="2200" i="1" dirty="0">
                <a:solidFill>
                  <a:srgbClr val="CC0066"/>
                </a:solidFill>
              </a:rPr>
              <a:t>user terms</a:t>
            </a:r>
            <a:r>
              <a:rPr lang="en-US" sz="2200" dirty="0">
                <a:solidFill>
                  <a:srgbClr val="000099"/>
                </a:solidFill>
              </a:rPr>
              <a:t>, </a:t>
            </a:r>
            <a:r>
              <a:rPr lang="en-US" sz="2200" i="1" dirty="0">
                <a:solidFill>
                  <a:srgbClr val="CC0066"/>
                </a:solidFill>
              </a:rPr>
              <a:t>not technical terms</a:t>
            </a:r>
            <a:r>
              <a:rPr lang="en-US" sz="2200" dirty="0">
                <a:solidFill>
                  <a:srgbClr val="000099"/>
                </a:solidFill>
              </a:rPr>
              <a:t>, and should be </a:t>
            </a:r>
            <a:r>
              <a:rPr lang="en-US" sz="2200" i="1" dirty="0">
                <a:solidFill>
                  <a:srgbClr val="CC0066"/>
                </a:solidFill>
              </a:rPr>
              <a:t>meaningful to the customer</a:t>
            </a:r>
          </a:p>
          <a:p>
            <a:pPr algn="just">
              <a:buClr>
                <a:srgbClr val="000099"/>
              </a:buClr>
              <a:buFontTx/>
              <a:buChar char="•"/>
            </a:pPr>
            <a:endParaRPr lang="en-US" sz="2200" dirty="0">
              <a:solidFill>
                <a:srgbClr val="000099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0486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0487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9463" name="Oval 7"/>
          <p:cNvSpPr>
            <a:spLocks noChangeArrowheads="1"/>
          </p:cNvSpPr>
          <p:nvPr/>
        </p:nvSpPr>
        <p:spPr bwMode="auto">
          <a:xfrm>
            <a:off x="7162800" y="457200"/>
            <a:ext cx="17526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EG"/>
          </a:p>
        </p:txBody>
      </p:sp>
      <p:sp>
        <p:nvSpPr>
          <p:cNvPr id="20489" name="Text Box 8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dirty="0">
                <a:solidFill>
                  <a:schemeClr val="accent2"/>
                </a:solidFill>
                <a:latin typeface="Tahoma" pitchFamily="34" charset="0"/>
              </a:rPr>
              <a:t>Elements of Use Case Diagram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94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ahoma" pitchFamily="34" charset="0"/>
              </a:rPr>
              <a:t>Use Case: </a:t>
            </a:r>
            <a:r>
              <a:rPr lang="en-US" sz="3200" i="1">
                <a:solidFill>
                  <a:schemeClr val="accent2"/>
                </a:solidFill>
                <a:latin typeface="Tahoma" pitchFamily="34" charset="0"/>
              </a:rPr>
              <a:t>Flow of Events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611188" y="1320800"/>
            <a:ext cx="830421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000099"/>
              </a:buClr>
              <a:buFontTx/>
              <a:buChar char="•"/>
            </a:pPr>
            <a:endParaRPr lang="en-US" sz="24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To actually build the </a:t>
            </a:r>
            <a:r>
              <a:rPr lang="en-US" sz="24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system, you'll 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need more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specific details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. These details are written as the flow of events</a:t>
            </a:r>
          </a:p>
          <a:p>
            <a:pPr lvl="1" algn="just">
              <a:buClr>
                <a:srgbClr val="000099"/>
              </a:buClr>
            </a:pPr>
            <a:endParaRPr lang="en-US" sz="24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 i="1" dirty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The purpose of the flow of events is to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document the flow of logic through the use case</a:t>
            </a:r>
          </a:p>
          <a:p>
            <a:pPr algn="just">
              <a:buClr>
                <a:srgbClr val="000099"/>
              </a:buClr>
            </a:pPr>
            <a:endParaRPr lang="en-US" sz="2400" i="1" dirty="0">
              <a:solidFill>
                <a:srgbClr val="CC0066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Although it is detailed, the flow of events is still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implementation-independent</a:t>
            </a:r>
            <a:endParaRPr lang="en-US" sz="24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</a:pPr>
            <a:endParaRPr lang="en-US" sz="24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2535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2536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Use Case Diagram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 dirty="0">
                <a:solidFill>
                  <a:schemeClr val="accent2"/>
                </a:solidFill>
                <a:latin typeface="Tahoma" pitchFamily="34" charset="0"/>
              </a:rPr>
              <a:t>Use Case: </a:t>
            </a:r>
            <a:r>
              <a:rPr lang="en-US" sz="3200" i="1" dirty="0">
                <a:solidFill>
                  <a:schemeClr val="accent2"/>
                </a:solidFill>
                <a:latin typeface="Tahoma" pitchFamily="34" charset="0"/>
              </a:rPr>
              <a:t>Flow of Events </a:t>
            </a:r>
            <a:r>
              <a:rPr lang="en-US" sz="1200" i="1" dirty="0">
                <a:solidFill>
                  <a:schemeClr val="accent2"/>
                </a:solidFill>
                <a:latin typeface="Tahoma" pitchFamily="34" charset="0"/>
              </a:rPr>
              <a:t>cont.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11188" y="1320800"/>
            <a:ext cx="830421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000099"/>
              </a:buClr>
              <a:buFontTx/>
              <a:buChar char="•"/>
            </a:pPr>
            <a:endParaRPr lang="en-US" sz="24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This document will describe in detail </a:t>
            </a:r>
            <a:r>
              <a:rPr lang="en-US" sz="22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what the user of the system will do and what the system itself will do</a:t>
            </a:r>
          </a:p>
          <a:p>
            <a:pPr algn="just">
              <a:buClr>
                <a:srgbClr val="000099"/>
              </a:buClr>
              <a:buFontTx/>
              <a:buChar char="•"/>
            </a:pPr>
            <a:endParaRPr lang="en-US" sz="2200" i="1" dirty="0">
              <a:solidFill>
                <a:srgbClr val="CC0066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Notice the pattern in the flow of events: </a:t>
            </a: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The user does something, then </a:t>
            </a: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The system does something </a:t>
            </a:r>
            <a:r>
              <a:rPr lang="en-US" sz="22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in response</a:t>
            </a: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, </a:t>
            </a: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Then the user does something, then the system responds, and so on</a:t>
            </a:r>
          </a:p>
        </p:txBody>
      </p:sp>
      <p:sp>
        <p:nvSpPr>
          <p:cNvPr id="23558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3559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3560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Use Case Diagram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5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 dirty="0">
                <a:solidFill>
                  <a:schemeClr val="accent2"/>
                </a:solidFill>
                <a:latin typeface="Tahoma" pitchFamily="34" charset="0"/>
              </a:rPr>
              <a:t>Use Case: </a:t>
            </a:r>
            <a:r>
              <a:rPr lang="en-US" sz="3200" i="1" dirty="0">
                <a:solidFill>
                  <a:schemeClr val="accent2"/>
                </a:solidFill>
                <a:latin typeface="Tahoma" pitchFamily="34" charset="0"/>
              </a:rPr>
              <a:t>Flow of Events </a:t>
            </a:r>
            <a:r>
              <a:rPr lang="en-US" sz="1200" i="1" dirty="0">
                <a:solidFill>
                  <a:schemeClr val="accent2"/>
                </a:solidFill>
                <a:latin typeface="Tahoma" pitchFamily="34" charset="0"/>
              </a:rPr>
              <a:t>cont.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611188" y="1320800"/>
            <a:ext cx="830421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000099"/>
              </a:buClr>
            </a:pPr>
            <a:r>
              <a:rPr lang="en-US" sz="22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It includes:</a:t>
            </a: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200" i="1" u="sng" dirty="0" smtClean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A </a:t>
            </a:r>
            <a:r>
              <a:rPr lang="en-US" sz="2200" i="1" u="sng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brief description</a:t>
            </a: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: Each use case should include a </a:t>
            </a:r>
            <a:r>
              <a:rPr lang="en-US" sz="22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short description</a:t>
            </a: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that explains what the use case will do</a:t>
            </a:r>
          </a:p>
          <a:p>
            <a:pPr lvl="1" algn="just">
              <a:buClr>
                <a:srgbClr val="000099"/>
              </a:buClr>
            </a:pPr>
            <a:endParaRPr lang="en-US" sz="2200" dirty="0" smtClean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2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200" i="1" u="sng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Preconditions:</a:t>
            </a: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list any conditions that have to be met </a:t>
            </a:r>
            <a:r>
              <a:rPr lang="en-US" sz="22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before</a:t>
            </a: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the use case can start at all. For example, the precondition for one use case may be that another use case has run</a:t>
            </a:r>
          </a:p>
          <a:p>
            <a:pPr lvl="1" algn="just">
              <a:buClr>
                <a:srgbClr val="000099"/>
              </a:buClr>
            </a:pPr>
            <a:endParaRPr lang="en-US" sz="2200" dirty="0" smtClean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2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200" i="1" u="sng" dirty="0" smtClean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Typical flow </a:t>
            </a:r>
            <a:r>
              <a:rPr lang="en-US" sz="2200" i="1" u="sng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of </a:t>
            </a:r>
            <a:r>
              <a:rPr lang="en-US" sz="2200" i="1" u="sng" dirty="0" smtClean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events:</a:t>
            </a:r>
            <a:r>
              <a:rPr lang="en-US" sz="2200" i="1" dirty="0" smtClean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2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Most </a:t>
            </a:r>
            <a:r>
              <a:rPr lang="en-US" sz="22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important section describes regular flow of events</a:t>
            </a:r>
            <a:endParaRPr lang="en-US" sz="22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1" algn="just">
              <a:buClr>
                <a:srgbClr val="000099"/>
              </a:buClr>
              <a:buFontTx/>
              <a:buChar char="•"/>
            </a:pPr>
            <a:endParaRPr lang="en-US" sz="2200" dirty="0" smtClean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200" dirty="0" smtClean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200" i="1" u="sng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Post conditions:</a:t>
            </a:r>
            <a:r>
              <a:rPr lang="en-US" sz="2200" i="1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are conditions that must always be </a:t>
            </a:r>
            <a:r>
              <a:rPr lang="en-US" sz="22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true</a:t>
            </a: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after the use case has finished executing. Like preconditions, post conditions can be used to add information about the </a:t>
            </a:r>
            <a:r>
              <a:rPr lang="en-US" sz="22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order</a:t>
            </a:r>
            <a:r>
              <a:rPr lang="en-US" sz="22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in which the use cases are run </a:t>
            </a:r>
          </a:p>
        </p:txBody>
      </p:sp>
      <p:sp>
        <p:nvSpPr>
          <p:cNvPr id="24582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4583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4584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Use Case Diagram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ahoma" pitchFamily="34" charset="0"/>
              </a:rPr>
              <a:t>Use Case: </a:t>
            </a:r>
            <a:r>
              <a:rPr lang="en-US" sz="3200" i="1">
                <a:solidFill>
                  <a:schemeClr val="accent2"/>
                </a:solidFill>
                <a:latin typeface="Tahoma" pitchFamily="34" charset="0"/>
              </a:rPr>
              <a:t>Flow of Events Types </a:t>
            </a:r>
            <a:endParaRPr lang="en-US" sz="1200" i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611188" y="1389063"/>
            <a:ext cx="8304212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There are three types of flows: </a:t>
            </a:r>
          </a:p>
          <a:p>
            <a:pPr algn="just">
              <a:buClr>
                <a:srgbClr val="000099"/>
              </a:buClr>
            </a:pPr>
            <a:endParaRPr lang="en-US" sz="24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400" i="1" u="sng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Primary flow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is the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"happy day"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scenario, or the most frequently used path through the use case</a:t>
            </a:r>
          </a:p>
          <a:p>
            <a:pPr lvl="1" algn="just">
              <a:buClr>
                <a:srgbClr val="000099"/>
              </a:buClr>
            </a:pPr>
            <a:endParaRPr lang="en-US" sz="24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400" i="1" u="sng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Alternate flows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are deviations from the primary flow that do not suggest an error condition</a:t>
            </a:r>
          </a:p>
          <a:p>
            <a:pPr lvl="1" algn="just">
              <a:buClr>
                <a:srgbClr val="000099"/>
              </a:buClr>
              <a:buFontTx/>
              <a:buChar char="•"/>
            </a:pPr>
            <a:endParaRPr lang="en-US" sz="24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1" algn="just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400" i="1" u="sng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Error flows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are deviations from the primary or alternate flows that suggest some sort of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error condition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. Error flows suggest that there is a problem with the system itself</a:t>
            </a:r>
          </a:p>
          <a:p>
            <a:pPr algn="just">
              <a:buClr>
                <a:srgbClr val="000099"/>
              </a:buClr>
              <a:buFontTx/>
              <a:buChar char="•"/>
            </a:pPr>
            <a:endParaRPr lang="en-US" sz="24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25606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5607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5608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Use Case Diagram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ahoma" pitchFamily="34" charset="0"/>
              </a:rPr>
              <a:t>Use Case: </a:t>
            </a:r>
            <a:r>
              <a:rPr lang="en-US" sz="3200" i="1">
                <a:solidFill>
                  <a:schemeClr val="accent2"/>
                </a:solidFill>
                <a:latin typeface="Tahoma" pitchFamily="34" charset="0"/>
              </a:rPr>
              <a:t>Flow of Events Users</a:t>
            </a:r>
            <a:endParaRPr lang="en-US" sz="1200" i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611188" y="1320800"/>
            <a:ext cx="8304212" cy="511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20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There are three primary users of the flow of events:</a:t>
            </a:r>
          </a:p>
          <a:p>
            <a:pPr algn="just">
              <a:buClr>
                <a:srgbClr val="000099"/>
              </a:buClr>
              <a:buFontTx/>
              <a:buChar char="•"/>
            </a:pPr>
            <a:endParaRPr lang="en-US" sz="220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</a:pPr>
            <a:r>
              <a:rPr lang="en-US" sz="220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	1- The </a:t>
            </a:r>
            <a:r>
              <a:rPr lang="en-US" sz="2200" i="1" u="sng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customers</a:t>
            </a:r>
            <a:r>
              <a:rPr lang="en-US" sz="220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will be reviewing this document to 	make sure it accurately reflects their expectations</a:t>
            </a:r>
          </a:p>
          <a:p>
            <a:pPr algn="just">
              <a:buClr>
                <a:srgbClr val="000099"/>
              </a:buClr>
            </a:pPr>
            <a:endParaRPr lang="en-US" sz="220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</a:pPr>
            <a:r>
              <a:rPr lang="en-US" sz="220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	2- The </a:t>
            </a:r>
            <a:r>
              <a:rPr lang="en-US" sz="2200" i="1" u="sng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system designers</a:t>
            </a:r>
            <a:r>
              <a:rPr lang="en-US" sz="220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will be using it to create the 	system design and eventually to build the system</a:t>
            </a:r>
          </a:p>
          <a:p>
            <a:pPr algn="just">
              <a:buClr>
                <a:srgbClr val="000099"/>
              </a:buClr>
            </a:pPr>
            <a:endParaRPr lang="en-US" sz="220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</a:pPr>
            <a:r>
              <a:rPr lang="en-US" sz="220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	3- The </a:t>
            </a:r>
            <a:r>
              <a:rPr lang="en-US" sz="2200" i="1" u="sng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quality assurance</a:t>
            </a:r>
            <a:r>
              <a:rPr lang="en-US" sz="2200" u="sng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200" i="1" u="sng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team</a:t>
            </a:r>
            <a:r>
              <a:rPr lang="en-US" sz="220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will use the flow of events 	to create test scripts</a:t>
            </a:r>
          </a:p>
          <a:p>
            <a:pPr algn="just">
              <a:buClr>
                <a:srgbClr val="000099"/>
              </a:buClr>
            </a:pPr>
            <a:endParaRPr lang="en-US" sz="220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</a:pPr>
            <a:r>
              <a:rPr lang="en-US" sz="220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The flow of events must give them enough information to understand the </a:t>
            </a:r>
            <a:r>
              <a:rPr lang="en-US" sz="2200" i="1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sequence</a:t>
            </a:r>
            <a:r>
              <a:rPr lang="en-US" sz="220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of events that needs to occur through the use case</a:t>
            </a:r>
          </a:p>
          <a:p>
            <a:pPr algn="just">
              <a:buClr>
                <a:srgbClr val="000099"/>
              </a:buClr>
            </a:pPr>
            <a:endParaRPr lang="en-US" sz="220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26630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6631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6632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Use Case Diagram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A884-AAFB-4CBA-AF40-597D976C34F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6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1695</Words>
  <Application>Microsoft Office PowerPoint</Application>
  <PresentationFormat>On-screen Show (4:3)</PresentationFormat>
  <Paragraphs>164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Default Design</vt:lpstr>
      <vt:lpstr>Bitmap 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Huda</dc:creator>
  <cp:lastModifiedBy>maram</cp:lastModifiedBy>
  <cp:revision>41</cp:revision>
  <dcterms:created xsi:type="dcterms:W3CDTF">2005-02-21T02:11:48Z</dcterms:created>
  <dcterms:modified xsi:type="dcterms:W3CDTF">2011-10-15T19:01:35Z</dcterms:modified>
</cp:coreProperties>
</file>