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7" r:id="rId2"/>
    <p:sldId id="283" r:id="rId3"/>
    <p:sldId id="284" r:id="rId4"/>
    <p:sldId id="287" r:id="rId5"/>
    <p:sldId id="290" r:id="rId6"/>
    <p:sldId id="293" r:id="rId7"/>
    <p:sldId id="285" r:id="rId8"/>
    <p:sldId id="286" r:id="rId9"/>
    <p:sldId id="301" r:id="rId10"/>
    <p:sldId id="300" r:id="rId11"/>
    <p:sldId id="291" r:id="rId12"/>
    <p:sldId id="267" r:id="rId13"/>
    <p:sldId id="303" r:id="rId14"/>
    <p:sldId id="298" r:id="rId15"/>
    <p:sldId id="294" r:id="rId16"/>
    <p:sldId id="297" r:id="rId17"/>
    <p:sldId id="296" r:id="rId18"/>
  </p:sldIdLst>
  <p:sldSz cx="9144000" cy="6858000" type="screen4x3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CC0066"/>
    <a:srgbClr val="66CCFF"/>
    <a:srgbClr val="CCCCFF"/>
    <a:srgbClr val="3366FF"/>
    <a:srgbClr val="9966FF"/>
    <a:srgbClr val="9999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48" autoAdjust="0"/>
    <p:restoredTop sz="94660"/>
  </p:normalViewPr>
  <p:slideViewPr>
    <p:cSldViewPr>
      <p:cViewPr varScale="1">
        <p:scale>
          <a:sx n="66" d="100"/>
          <a:sy n="66" d="100"/>
        </p:scale>
        <p:origin x="-152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2085A36E-40AF-46D3-A1A2-4E95A2C18EE3}" type="datetimeFigureOut">
              <a:rPr lang="ar-SA" smtClean="0"/>
              <a:pPr/>
              <a:t>11/25/1432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9C3A32BC-686B-4A7B-9A2E-DA135E9B7B45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3A32BC-686B-4A7B-9A2E-DA135E9B7B45}" type="slidenum">
              <a:rPr lang="ar-SA" smtClean="0"/>
              <a:pPr/>
              <a:t>1</a:t>
            </a:fld>
            <a:endParaRPr lang="ar-S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 smtClean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/>
              <a:t>Source</a:t>
            </a:r>
          </a:p>
          <a:p>
            <a:pPr>
              <a:defRPr/>
            </a:pPr>
            <a:r>
              <a:rPr lang="en-US"/>
              <a:t>Mastering UML with Rational Rose 2002</a:t>
            </a:r>
          </a:p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3508BE3-65D6-4F12-8F98-57FBF790FED6}" type="slidenum">
              <a:rPr lang="ar-EG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 smtClean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/>
              <a:t>Source</a:t>
            </a:r>
          </a:p>
          <a:p>
            <a:pPr>
              <a:defRPr/>
            </a:pPr>
            <a:r>
              <a:rPr lang="en-US"/>
              <a:t>Mastering UML with Rational Rose 2002</a:t>
            </a:r>
          </a:p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61D45D5B-0564-468D-9564-A2F8010C8BB6}" type="slidenum">
              <a:rPr lang="ar-EG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 smtClean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/>
              <a:t>Source</a:t>
            </a:r>
          </a:p>
          <a:p>
            <a:pPr>
              <a:defRPr/>
            </a:pPr>
            <a:r>
              <a:rPr lang="en-US"/>
              <a:t>Mastering UML with Rational Rose 2002</a:t>
            </a:r>
          </a:p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4DAD91A-E253-4292-9CF3-EC03F6D9E683}" type="slidenum">
              <a:rPr lang="ar-EG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 smtClean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/>
              <a:t>Source</a:t>
            </a:r>
          </a:p>
          <a:p>
            <a:pPr>
              <a:defRPr/>
            </a:pPr>
            <a:r>
              <a:rPr lang="en-US"/>
              <a:t>Mastering UML with Rational Rose 2002</a:t>
            </a:r>
          </a:p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909A55C-6848-440B-9AB8-17593870C511}" type="slidenum">
              <a:rPr lang="ar-EG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 smtClean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/>
              <a:t>Source</a:t>
            </a:r>
          </a:p>
          <a:p>
            <a:pPr>
              <a:defRPr/>
            </a:pPr>
            <a:r>
              <a:rPr lang="en-US"/>
              <a:t>Mastering UML with Rational Rose 2002</a:t>
            </a:r>
          </a:p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3299D6D-0168-44BE-886A-727B219506D0}" type="slidenum">
              <a:rPr lang="ar-EG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 smtClean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/>
              <a:t>Source</a:t>
            </a:r>
          </a:p>
          <a:p>
            <a:pPr>
              <a:defRPr/>
            </a:pPr>
            <a:r>
              <a:rPr lang="en-US"/>
              <a:t>Mastering UML with Rational Rose 2002</a:t>
            </a:r>
          </a:p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7332DB3-B07D-42AC-9D87-DA5BAC9DE58C}" type="slidenum">
              <a:rPr lang="ar-EG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 smtClean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/>
              <a:t>Source</a:t>
            </a:r>
          </a:p>
          <a:p>
            <a:pPr>
              <a:defRPr/>
            </a:pPr>
            <a:r>
              <a:rPr lang="en-US"/>
              <a:t>Mastering UML with Rational Rose 2002</a:t>
            </a:r>
          </a:p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654D033-F339-4189-A6E6-B150804A48F8}" type="slidenum">
              <a:rPr lang="ar-EG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 smtClean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/>
              <a:t>Source</a:t>
            </a:r>
          </a:p>
          <a:p>
            <a:pPr>
              <a:defRPr/>
            </a:pPr>
            <a:r>
              <a:rPr lang="en-US"/>
              <a:t>Mastering UML with Rational Rose 2002</a:t>
            </a:r>
          </a:p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0CED030-E6D1-4EE3-9B88-DBD828501877}" type="slidenum">
              <a:rPr lang="ar-EG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 smtClean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/>
              <a:t>Source</a:t>
            </a:r>
          </a:p>
          <a:p>
            <a:pPr>
              <a:defRPr/>
            </a:pPr>
            <a:r>
              <a:rPr lang="en-US"/>
              <a:t>Mastering UML with Rational Rose 2002</a:t>
            </a:r>
          </a:p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CD133EF-46E0-43C5-A291-E2686C2C726F}" type="slidenum">
              <a:rPr lang="ar-EG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 smtClean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/>
              <a:t>Source</a:t>
            </a:r>
          </a:p>
          <a:p>
            <a:pPr>
              <a:defRPr/>
            </a:pPr>
            <a:r>
              <a:rPr lang="en-US"/>
              <a:t>Mastering UML with Rational Rose 2002</a:t>
            </a:r>
          </a:p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1343D2F-4EF7-48A9-9E73-9A36EA84D923}" type="slidenum">
              <a:rPr lang="ar-EG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 smtClean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/>
              <a:t>Source</a:t>
            </a:r>
          </a:p>
          <a:p>
            <a:pPr>
              <a:defRPr/>
            </a:pPr>
            <a:r>
              <a:rPr lang="en-US"/>
              <a:t>Mastering UML with Rational Rose 2002</a:t>
            </a:r>
          </a:p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62C2EBDD-FECB-4B10-8BDD-66AF15E6F87D}" type="slidenum">
              <a:rPr lang="ar-EG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 smtClean="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000099"/>
                </a:solidFill>
                <a:latin typeface="Tahoma" pitchFamily="34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Source</a:t>
            </a:r>
          </a:p>
          <a:p>
            <a:pPr>
              <a:defRPr/>
            </a:pPr>
            <a:r>
              <a:rPr lang="en-US"/>
              <a:t>Mastering UML with Rational Rose 2002</a:t>
            </a:r>
          </a:p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621166B7-D302-4F0C-9A43-2FED38CE3F3F}" type="slidenum">
              <a:rPr lang="ar-EG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2"/>
          <p:cNvSpPr>
            <a:spLocks noChangeArrowheads="1"/>
          </p:cNvSpPr>
          <p:nvPr/>
        </p:nvSpPr>
        <p:spPr bwMode="auto">
          <a:xfrm>
            <a:off x="1066800" y="260350"/>
            <a:ext cx="8077200" cy="92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l"/>
            <a:r>
              <a:rPr lang="nl-BE" sz="3600" dirty="0" smtClean="0">
                <a:solidFill>
                  <a:srgbClr val="000099"/>
                </a:solidFill>
                <a:latin typeface="Tahoma" pitchFamily="34" charset="0"/>
              </a:rPr>
              <a:t>Information Systems Engineering</a:t>
            </a:r>
            <a:endParaRPr lang="en-US" sz="3600" dirty="0">
              <a:solidFill>
                <a:srgbClr val="000099"/>
              </a:solidFill>
              <a:latin typeface="Tahoma" pitchFamily="34" charset="0"/>
            </a:endParaRPr>
          </a:p>
        </p:txBody>
      </p:sp>
      <p:sp>
        <p:nvSpPr>
          <p:cNvPr id="13316" name="Line 3"/>
          <p:cNvSpPr>
            <a:spLocks noChangeShapeType="1"/>
          </p:cNvSpPr>
          <p:nvPr/>
        </p:nvSpPr>
        <p:spPr bwMode="auto">
          <a:xfrm>
            <a:off x="1222375" y="1268413"/>
            <a:ext cx="7921625" cy="0"/>
          </a:xfrm>
          <a:prstGeom prst="line">
            <a:avLst/>
          </a:prstGeom>
          <a:noFill/>
          <a:ln w="38100">
            <a:solidFill>
              <a:srgbClr val="3366FF">
                <a:alpha val="39999"/>
              </a:srgbClr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13317" name="Rectangle 5"/>
          <p:cNvSpPr>
            <a:spLocks noChangeArrowheads="1"/>
          </p:cNvSpPr>
          <p:nvPr/>
        </p:nvSpPr>
        <p:spPr bwMode="auto">
          <a:xfrm>
            <a:off x="2339975" y="2420938"/>
            <a:ext cx="6408738" cy="928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l"/>
            <a:r>
              <a:rPr lang="nl-BE" sz="2400">
                <a:solidFill>
                  <a:srgbClr val="000099"/>
                </a:solidFill>
                <a:latin typeface="Tahoma" pitchFamily="34" charset="0"/>
              </a:rPr>
              <a:t>Activity Diagram</a:t>
            </a:r>
            <a:endParaRPr lang="en-US" sz="2400">
              <a:solidFill>
                <a:srgbClr val="000099"/>
              </a:solidFill>
              <a:latin typeface="Tahoma" pitchFamily="34" charset="0"/>
            </a:endParaRPr>
          </a:p>
        </p:txBody>
      </p:sp>
      <p:sp>
        <p:nvSpPr>
          <p:cNvPr id="13318" name="Line 6"/>
          <p:cNvSpPr>
            <a:spLocks noChangeShapeType="1"/>
          </p:cNvSpPr>
          <p:nvPr/>
        </p:nvSpPr>
        <p:spPr bwMode="auto">
          <a:xfrm>
            <a:off x="2484438" y="3573463"/>
            <a:ext cx="6696075" cy="0"/>
          </a:xfrm>
          <a:prstGeom prst="line">
            <a:avLst/>
          </a:prstGeom>
          <a:noFill/>
          <a:ln w="38100">
            <a:solidFill>
              <a:srgbClr val="3366FF">
                <a:alpha val="39999"/>
              </a:srgbClr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13319" name="Line 7"/>
          <p:cNvSpPr>
            <a:spLocks noChangeShapeType="1"/>
          </p:cNvSpPr>
          <p:nvPr/>
        </p:nvSpPr>
        <p:spPr bwMode="auto">
          <a:xfrm>
            <a:off x="5651500" y="5157788"/>
            <a:ext cx="3529013" cy="0"/>
          </a:xfrm>
          <a:prstGeom prst="line">
            <a:avLst/>
          </a:prstGeom>
          <a:noFill/>
          <a:ln w="38100">
            <a:solidFill>
              <a:srgbClr val="3366FF">
                <a:alpha val="39999"/>
              </a:srgbClr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13320" name="Line 8"/>
          <p:cNvSpPr>
            <a:spLocks noChangeShapeType="1"/>
          </p:cNvSpPr>
          <p:nvPr/>
        </p:nvSpPr>
        <p:spPr bwMode="auto">
          <a:xfrm>
            <a:off x="0" y="304800"/>
            <a:ext cx="7921625" cy="0"/>
          </a:xfrm>
          <a:prstGeom prst="line">
            <a:avLst/>
          </a:prstGeom>
          <a:noFill/>
          <a:ln w="38100">
            <a:solidFill>
              <a:srgbClr val="3366FF">
                <a:alpha val="39999"/>
              </a:srgbClr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13321" name="Line 9"/>
          <p:cNvSpPr>
            <a:spLocks noChangeShapeType="1"/>
          </p:cNvSpPr>
          <p:nvPr/>
        </p:nvSpPr>
        <p:spPr bwMode="auto">
          <a:xfrm>
            <a:off x="228600" y="0"/>
            <a:ext cx="0" cy="6858000"/>
          </a:xfrm>
          <a:prstGeom prst="line">
            <a:avLst/>
          </a:prstGeom>
          <a:noFill/>
          <a:ln w="38100">
            <a:solidFill>
              <a:srgbClr val="3366FF">
                <a:alpha val="39999"/>
              </a:srgbClr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CD133EF-46E0-43C5-A291-E2686C2C726F}" type="slidenum">
              <a:rPr lang="ar-EG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srgbClr val="000099"/>
                </a:solidFill>
                <a:latin typeface="Tahoma" pitchFamily="34" charset="0"/>
              </a:rPr>
              <a:t>Source</a:t>
            </a:r>
          </a:p>
          <a:p>
            <a:pPr>
              <a:defRPr/>
            </a:pPr>
            <a:r>
              <a:rPr lang="en-US">
                <a:solidFill>
                  <a:srgbClr val="000099"/>
                </a:solidFill>
                <a:latin typeface="Tahoma" pitchFamily="34" charset="0"/>
              </a:rPr>
              <a:t>Mastering UML with Rational Rose 2002</a:t>
            </a:r>
          </a:p>
          <a:p>
            <a:pPr>
              <a:defRPr/>
            </a:pPr>
            <a:endParaRPr lang="en-US" sz="1400"/>
          </a:p>
        </p:txBody>
      </p:sp>
      <p:sp>
        <p:nvSpPr>
          <p:cNvPr id="22531" name="Line 2"/>
          <p:cNvSpPr>
            <a:spLocks noChangeShapeType="1"/>
          </p:cNvSpPr>
          <p:nvPr/>
        </p:nvSpPr>
        <p:spPr bwMode="auto">
          <a:xfrm>
            <a:off x="1222375" y="1268413"/>
            <a:ext cx="7921625" cy="0"/>
          </a:xfrm>
          <a:prstGeom prst="line">
            <a:avLst/>
          </a:prstGeom>
          <a:noFill/>
          <a:ln w="38100">
            <a:solidFill>
              <a:srgbClr val="3366FF">
                <a:alpha val="39999"/>
              </a:srgbClr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22532" name="Text Box 3"/>
          <p:cNvSpPr txBox="1">
            <a:spLocks noChangeArrowheads="1"/>
          </p:cNvSpPr>
          <p:nvPr/>
        </p:nvSpPr>
        <p:spPr bwMode="auto">
          <a:xfrm>
            <a:off x="1258888" y="549275"/>
            <a:ext cx="7885112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rtl="1">
              <a:spcBef>
                <a:spcPct val="50000"/>
              </a:spcBef>
            </a:pPr>
            <a:r>
              <a:rPr lang="en-US" sz="3200" dirty="0">
                <a:solidFill>
                  <a:schemeClr val="accent2"/>
                </a:solidFill>
                <a:latin typeface="Tahoma" pitchFamily="34" charset="0"/>
              </a:rPr>
              <a:t>Transitions: </a:t>
            </a:r>
            <a:r>
              <a:rPr lang="en-US" sz="3200" i="1" dirty="0">
                <a:solidFill>
                  <a:schemeClr val="accent2"/>
                </a:solidFill>
                <a:latin typeface="Tahoma" pitchFamily="34" charset="0"/>
              </a:rPr>
              <a:t>Limitations </a:t>
            </a:r>
            <a:r>
              <a:rPr lang="en-US" sz="1200" i="1" dirty="0">
                <a:solidFill>
                  <a:schemeClr val="accent2"/>
                </a:solidFill>
                <a:latin typeface="Tahoma" pitchFamily="34" charset="0"/>
              </a:rPr>
              <a:t>cont.</a:t>
            </a:r>
          </a:p>
        </p:txBody>
      </p:sp>
      <p:sp>
        <p:nvSpPr>
          <p:cNvPr id="36868" name="Text Box 4"/>
          <p:cNvSpPr txBox="1">
            <a:spLocks noChangeArrowheads="1"/>
          </p:cNvSpPr>
          <p:nvPr/>
        </p:nvSpPr>
        <p:spPr bwMode="auto">
          <a:xfrm>
            <a:off x="611188" y="1320800"/>
            <a:ext cx="8304212" cy="441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buFontTx/>
              <a:buChar char="•"/>
            </a:pPr>
            <a:r>
              <a:rPr lang="en-US" sz="2400">
                <a:solidFill>
                  <a:srgbClr val="000099"/>
                </a:solidFill>
                <a:latin typeface="Tahoma" pitchFamily="34" charset="0"/>
              </a:rPr>
              <a:t> Guard condition:</a:t>
            </a:r>
          </a:p>
          <a:p>
            <a:pPr algn="just"/>
            <a:endParaRPr lang="en-US" sz="2400">
              <a:solidFill>
                <a:srgbClr val="000099"/>
              </a:solidFill>
              <a:latin typeface="Tahoma" pitchFamily="34" charset="0"/>
            </a:endParaRPr>
          </a:p>
          <a:p>
            <a:pPr lvl="1" algn="just">
              <a:buFontTx/>
              <a:buChar char="•"/>
            </a:pPr>
            <a:r>
              <a:rPr lang="en-US" sz="2400">
                <a:solidFill>
                  <a:srgbClr val="000099"/>
                </a:solidFill>
                <a:latin typeface="Tahoma" pitchFamily="34" charset="0"/>
              </a:rPr>
              <a:t> While an event triggers a transition, a guard condition controls </a:t>
            </a:r>
            <a:r>
              <a:rPr lang="en-US" sz="2400" i="1">
                <a:solidFill>
                  <a:srgbClr val="CC0066"/>
                </a:solidFill>
                <a:latin typeface="Tahoma" pitchFamily="34" charset="0"/>
              </a:rPr>
              <a:t>whether or not</a:t>
            </a:r>
            <a:r>
              <a:rPr lang="en-US" sz="2400">
                <a:solidFill>
                  <a:srgbClr val="000099"/>
                </a:solidFill>
                <a:latin typeface="Tahoma" pitchFamily="34" charset="0"/>
              </a:rPr>
              <a:t> the transition can occur</a:t>
            </a:r>
          </a:p>
          <a:p>
            <a:pPr lvl="1" algn="just">
              <a:buFontTx/>
              <a:buChar char="•"/>
            </a:pPr>
            <a:r>
              <a:rPr lang="en-US" sz="2400">
                <a:solidFill>
                  <a:srgbClr val="000099"/>
                </a:solidFill>
                <a:latin typeface="Tahoma" pitchFamily="34" charset="0"/>
              </a:rPr>
              <a:t> If a guard condition is present, it must be true in order for the transition to occur</a:t>
            </a:r>
          </a:p>
          <a:p>
            <a:pPr lvl="1" algn="just">
              <a:buFontTx/>
              <a:buChar char="•"/>
            </a:pPr>
            <a:r>
              <a:rPr lang="en-US" sz="2400">
                <a:solidFill>
                  <a:srgbClr val="000099"/>
                </a:solidFill>
                <a:latin typeface="Tahoma" pitchFamily="34" charset="0"/>
              </a:rPr>
              <a:t> The guard condition is listed along the transition arrow, following any event, and is enclosed in square brackets</a:t>
            </a:r>
          </a:p>
          <a:p>
            <a:pPr algn="just"/>
            <a:endParaRPr lang="en-US" sz="2400">
              <a:solidFill>
                <a:srgbClr val="000099"/>
              </a:solidFill>
              <a:latin typeface="Tahoma" pitchFamily="34" charset="0"/>
              <a:ea typeface="Times New Roman" pitchFamily="18" charset="0"/>
              <a:cs typeface="Tahoma" pitchFamily="34" charset="0"/>
            </a:endParaRPr>
          </a:p>
          <a:p>
            <a:pPr algn="just">
              <a:buClr>
                <a:srgbClr val="000099"/>
              </a:buClr>
              <a:buFontTx/>
              <a:buChar char="•"/>
            </a:pPr>
            <a:endParaRPr lang="en-US" sz="2000">
              <a:solidFill>
                <a:srgbClr val="000099"/>
              </a:solidFill>
              <a:latin typeface="Tahoma" pitchFamily="34" charset="0"/>
              <a:ea typeface="Times New Roman" pitchFamily="18" charset="0"/>
              <a:cs typeface="Tahoma" pitchFamily="34" charset="0"/>
            </a:endParaRPr>
          </a:p>
          <a:p>
            <a:pPr algn="just">
              <a:buClr>
                <a:srgbClr val="000099"/>
              </a:buClr>
              <a:buFontTx/>
              <a:buChar char="•"/>
            </a:pPr>
            <a:endParaRPr lang="en-US" sz="2400">
              <a:solidFill>
                <a:srgbClr val="000099"/>
              </a:solidFill>
              <a:latin typeface="Tahoma" pitchFamily="34" charset="0"/>
              <a:ea typeface="Times New Roman" pitchFamily="18" charset="0"/>
              <a:cs typeface="Tahoma" pitchFamily="34" charset="0"/>
            </a:endParaRPr>
          </a:p>
        </p:txBody>
      </p:sp>
      <p:sp>
        <p:nvSpPr>
          <p:cNvPr id="22534" name="Line 5"/>
          <p:cNvSpPr>
            <a:spLocks noChangeShapeType="1"/>
          </p:cNvSpPr>
          <p:nvPr/>
        </p:nvSpPr>
        <p:spPr bwMode="auto">
          <a:xfrm>
            <a:off x="0" y="304800"/>
            <a:ext cx="7921625" cy="0"/>
          </a:xfrm>
          <a:prstGeom prst="line">
            <a:avLst/>
          </a:prstGeom>
          <a:noFill/>
          <a:ln w="38100">
            <a:solidFill>
              <a:srgbClr val="3366FF">
                <a:alpha val="39999"/>
              </a:srgbClr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22535" name="Line 6"/>
          <p:cNvSpPr>
            <a:spLocks noChangeShapeType="1"/>
          </p:cNvSpPr>
          <p:nvPr/>
        </p:nvSpPr>
        <p:spPr bwMode="auto">
          <a:xfrm>
            <a:off x="228600" y="0"/>
            <a:ext cx="0" cy="6858000"/>
          </a:xfrm>
          <a:prstGeom prst="line">
            <a:avLst/>
          </a:prstGeom>
          <a:noFill/>
          <a:ln w="38100">
            <a:solidFill>
              <a:srgbClr val="3366FF">
                <a:alpha val="39999"/>
              </a:srgbClr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22536" name="Text Box 7"/>
          <p:cNvSpPr txBox="1">
            <a:spLocks noChangeArrowheads="1"/>
          </p:cNvSpPr>
          <p:nvPr/>
        </p:nvSpPr>
        <p:spPr bwMode="auto">
          <a:xfrm>
            <a:off x="228600" y="-31750"/>
            <a:ext cx="74898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rtl="1">
              <a:spcBef>
                <a:spcPct val="50000"/>
              </a:spcBef>
            </a:pPr>
            <a:r>
              <a:rPr lang="en-US">
                <a:solidFill>
                  <a:schemeClr val="accent2"/>
                </a:solidFill>
                <a:latin typeface="Tahoma" pitchFamily="34" charset="0"/>
              </a:rPr>
              <a:t>Elements of Activity Diagram</a:t>
            </a:r>
          </a:p>
        </p:txBody>
      </p:sp>
      <p:grpSp>
        <p:nvGrpSpPr>
          <p:cNvPr id="2" name="Group 20"/>
          <p:cNvGrpSpPr>
            <a:grpSpLocks/>
          </p:cNvGrpSpPr>
          <p:nvPr/>
        </p:nvGrpSpPr>
        <p:grpSpPr bwMode="auto">
          <a:xfrm>
            <a:off x="1752600" y="5105400"/>
            <a:ext cx="6019800" cy="779463"/>
            <a:chOff x="1104" y="3216"/>
            <a:chExt cx="3792" cy="491"/>
          </a:xfrm>
        </p:grpSpPr>
        <p:sp>
          <p:nvSpPr>
            <p:cNvPr id="22538" name="Text Box 9"/>
            <p:cNvSpPr txBox="1">
              <a:spLocks noChangeArrowheads="1"/>
            </p:cNvSpPr>
            <p:nvPr/>
          </p:nvSpPr>
          <p:spPr bwMode="auto">
            <a:xfrm>
              <a:off x="1267" y="3360"/>
              <a:ext cx="749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/>
              <a:r>
                <a:rPr lang="en-US" sz="1400">
                  <a:latin typeface="Tahoma" pitchFamily="34" charset="0"/>
                </a:rPr>
                <a:t>Reserve seat</a:t>
              </a:r>
            </a:p>
          </p:txBody>
        </p:sp>
        <p:sp>
          <p:nvSpPr>
            <p:cNvPr id="22539" name="Text Box 11"/>
            <p:cNvSpPr txBox="1">
              <a:spLocks noChangeArrowheads="1"/>
            </p:cNvSpPr>
            <p:nvPr/>
          </p:nvSpPr>
          <p:spPr bwMode="auto">
            <a:xfrm>
              <a:off x="3600" y="3312"/>
              <a:ext cx="1267" cy="3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>
                  <a:latin typeface="Tahoma" pitchFamily="34" charset="0"/>
                </a:rPr>
                <a:t>Generate Confirmation </a:t>
              </a:r>
            </a:p>
            <a:p>
              <a:r>
                <a:rPr lang="en-US" sz="1400">
                  <a:latin typeface="Tahoma" pitchFamily="34" charset="0"/>
                </a:rPr>
                <a:t>Number</a:t>
              </a:r>
            </a:p>
          </p:txBody>
        </p:sp>
        <p:sp>
          <p:nvSpPr>
            <p:cNvPr id="22540" name="Line 14"/>
            <p:cNvSpPr>
              <a:spLocks noChangeShapeType="1"/>
            </p:cNvSpPr>
            <p:nvPr/>
          </p:nvSpPr>
          <p:spPr bwMode="auto">
            <a:xfrm>
              <a:off x="2160" y="3493"/>
              <a:ext cx="139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22541" name="Text Box 16"/>
            <p:cNvSpPr txBox="1">
              <a:spLocks noChangeArrowheads="1"/>
            </p:cNvSpPr>
            <p:nvPr/>
          </p:nvSpPr>
          <p:spPr bwMode="auto">
            <a:xfrm>
              <a:off x="2208" y="3216"/>
              <a:ext cx="1392" cy="4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/>
                <a:t>[New reservation]</a:t>
              </a:r>
            </a:p>
            <a:p>
              <a:pPr algn="l">
                <a:spcBef>
                  <a:spcPct val="50000"/>
                </a:spcBef>
              </a:pPr>
              <a:endParaRPr lang="en-US"/>
            </a:p>
          </p:txBody>
        </p:sp>
        <p:sp>
          <p:nvSpPr>
            <p:cNvPr id="22542" name="AutoShape 18"/>
            <p:cNvSpPr>
              <a:spLocks noChangeArrowheads="1"/>
            </p:cNvSpPr>
            <p:nvPr/>
          </p:nvSpPr>
          <p:spPr bwMode="auto">
            <a:xfrm>
              <a:off x="1104" y="3264"/>
              <a:ext cx="1056" cy="432"/>
            </a:xfrm>
            <a:prstGeom prst="flowChartTerminator">
              <a:avLst/>
            </a:prstGeom>
            <a:noFill/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22543" name="AutoShape 19"/>
            <p:cNvSpPr>
              <a:spLocks noChangeArrowheads="1"/>
            </p:cNvSpPr>
            <p:nvPr/>
          </p:nvSpPr>
          <p:spPr bwMode="auto">
            <a:xfrm>
              <a:off x="3552" y="3264"/>
              <a:ext cx="1344" cy="432"/>
            </a:xfrm>
            <a:prstGeom prst="flowChartTerminator">
              <a:avLst/>
            </a:prstGeom>
            <a:noFill/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ar-SA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68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68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686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686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Line 2"/>
          <p:cNvSpPr>
            <a:spLocks noChangeShapeType="1"/>
          </p:cNvSpPr>
          <p:nvPr/>
        </p:nvSpPr>
        <p:spPr bwMode="auto">
          <a:xfrm>
            <a:off x="1222375" y="1268413"/>
            <a:ext cx="7921625" cy="0"/>
          </a:xfrm>
          <a:prstGeom prst="line">
            <a:avLst/>
          </a:prstGeom>
          <a:noFill/>
          <a:ln w="38100">
            <a:solidFill>
              <a:srgbClr val="3366FF">
                <a:alpha val="39999"/>
              </a:srgbClr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23556" name="Text Box 3"/>
          <p:cNvSpPr txBox="1">
            <a:spLocks noChangeArrowheads="1"/>
          </p:cNvSpPr>
          <p:nvPr/>
        </p:nvSpPr>
        <p:spPr bwMode="auto">
          <a:xfrm>
            <a:off x="1258888" y="549275"/>
            <a:ext cx="7885112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rtl="1">
              <a:spcBef>
                <a:spcPct val="50000"/>
              </a:spcBef>
            </a:pPr>
            <a:r>
              <a:rPr lang="en-US" sz="3200">
                <a:solidFill>
                  <a:schemeClr val="accent2"/>
                </a:solidFill>
                <a:latin typeface="Tahoma" pitchFamily="34" charset="0"/>
              </a:rPr>
              <a:t>Synchronization &amp; Decision Point Example</a:t>
            </a:r>
            <a:endParaRPr lang="en-US" sz="1200" i="1">
              <a:solidFill>
                <a:schemeClr val="accent2"/>
              </a:solidFill>
              <a:latin typeface="Tahoma" pitchFamily="34" charset="0"/>
            </a:endParaRPr>
          </a:p>
        </p:txBody>
      </p:sp>
      <p:sp>
        <p:nvSpPr>
          <p:cNvPr id="23557" name="Line 5"/>
          <p:cNvSpPr>
            <a:spLocks noChangeShapeType="1"/>
          </p:cNvSpPr>
          <p:nvPr/>
        </p:nvSpPr>
        <p:spPr bwMode="auto">
          <a:xfrm>
            <a:off x="0" y="304800"/>
            <a:ext cx="7921625" cy="0"/>
          </a:xfrm>
          <a:prstGeom prst="line">
            <a:avLst/>
          </a:prstGeom>
          <a:noFill/>
          <a:ln w="38100">
            <a:solidFill>
              <a:srgbClr val="3366FF">
                <a:alpha val="39999"/>
              </a:srgbClr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23558" name="Line 6"/>
          <p:cNvSpPr>
            <a:spLocks noChangeShapeType="1"/>
          </p:cNvSpPr>
          <p:nvPr/>
        </p:nvSpPr>
        <p:spPr bwMode="auto">
          <a:xfrm>
            <a:off x="228600" y="0"/>
            <a:ext cx="0" cy="6858000"/>
          </a:xfrm>
          <a:prstGeom prst="line">
            <a:avLst/>
          </a:prstGeom>
          <a:noFill/>
          <a:ln w="38100">
            <a:solidFill>
              <a:srgbClr val="3366FF">
                <a:alpha val="39999"/>
              </a:srgbClr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23559" name="Text Box 7"/>
          <p:cNvSpPr txBox="1">
            <a:spLocks noChangeArrowheads="1"/>
          </p:cNvSpPr>
          <p:nvPr/>
        </p:nvSpPr>
        <p:spPr bwMode="auto">
          <a:xfrm>
            <a:off x="228600" y="-31750"/>
            <a:ext cx="74898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rtl="1">
              <a:spcBef>
                <a:spcPct val="50000"/>
              </a:spcBef>
            </a:pPr>
            <a:r>
              <a:rPr lang="en-US">
                <a:solidFill>
                  <a:schemeClr val="accent2"/>
                </a:solidFill>
                <a:latin typeface="Tahoma" pitchFamily="34" charset="0"/>
              </a:rPr>
              <a:t>Elements of Activity Diagram</a:t>
            </a:r>
          </a:p>
        </p:txBody>
      </p:sp>
      <p:sp>
        <p:nvSpPr>
          <p:cNvPr id="23560" name="Text Box 9"/>
          <p:cNvSpPr txBox="1">
            <a:spLocks noChangeArrowheads="1"/>
          </p:cNvSpPr>
          <p:nvPr/>
        </p:nvSpPr>
        <p:spPr bwMode="auto">
          <a:xfrm>
            <a:off x="1985963" y="4495800"/>
            <a:ext cx="11890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1400">
                <a:solidFill>
                  <a:srgbClr val="000099"/>
                </a:solidFill>
                <a:latin typeface="Tahoma" pitchFamily="34" charset="0"/>
              </a:rPr>
              <a:t>Reserve seat</a:t>
            </a:r>
          </a:p>
        </p:txBody>
      </p:sp>
      <p:sp>
        <p:nvSpPr>
          <p:cNvPr id="23561" name="Text Box 11"/>
          <p:cNvSpPr txBox="1">
            <a:spLocks noChangeArrowheads="1"/>
          </p:cNvSpPr>
          <p:nvPr/>
        </p:nvSpPr>
        <p:spPr bwMode="auto">
          <a:xfrm>
            <a:off x="3657600" y="4495800"/>
            <a:ext cx="2011363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>
                <a:solidFill>
                  <a:srgbClr val="000099"/>
                </a:solidFill>
                <a:latin typeface="Tahoma" pitchFamily="34" charset="0"/>
              </a:rPr>
              <a:t>Generate Confirmation </a:t>
            </a:r>
          </a:p>
          <a:p>
            <a:r>
              <a:rPr lang="en-US" sz="1400">
                <a:solidFill>
                  <a:srgbClr val="000099"/>
                </a:solidFill>
                <a:latin typeface="Tahoma" pitchFamily="34" charset="0"/>
              </a:rPr>
              <a:t>Number</a:t>
            </a:r>
          </a:p>
        </p:txBody>
      </p:sp>
      <p:sp>
        <p:nvSpPr>
          <p:cNvPr id="23562" name="Line 12"/>
          <p:cNvSpPr>
            <a:spLocks noChangeShapeType="1"/>
          </p:cNvSpPr>
          <p:nvPr/>
        </p:nvSpPr>
        <p:spPr bwMode="auto">
          <a:xfrm flipH="1">
            <a:off x="2895600" y="3733800"/>
            <a:ext cx="8382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23563" name="Text Box 13"/>
          <p:cNvSpPr txBox="1">
            <a:spLocks noChangeArrowheads="1"/>
          </p:cNvSpPr>
          <p:nvPr/>
        </p:nvSpPr>
        <p:spPr bwMode="auto">
          <a:xfrm>
            <a:off x="1447800" y="2286000"/>
            <a:ext cx="2209800" cy="836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400">
                <a:solidFill>
                  <a:srgbClr val="000099"/>
                </a:solidFill>
              </a:rPr>
              <a:t>[Invalid account, credit system not available ]</a:t>
            </a:r>
          </a:p>
          <a:p>
            <a:pPr algn="l">
              <a:spcBef>
                <a:spcPct val="50000"/>
              </a:spcBef>
            </a:pPr>
            <a:endParaRPr lang="en-US" sz="1400">
              <a:solidFill>
                <a:srgbClr val="000099"/>
              </a:solidFill>
            </a:endParaRPr>
          </a:p>
        </p:txBody>
      </p:sp>
      <p:sp>
        <p:nvSpPr>
          <p:cNvPr id="23564" name="Text Box 15"/>
          <p:cNvSpPr txBox="1">
            <a:spLocks noChangeArrowheads="1"/>
          </p:cNvSpPr>
          <p:nvPr/>
        </p:nvSpPr>
        <p:spPr bwMode="auto">
          <a:xfrm>
            <a:off x="6151563" y="4495800"/>
            <a:ext cx="14446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>
                <a:solidFill>
                  <a:srgbClr val="000099"/>
                </a:solidFill>
                <a:latin typeface="Tahoma" pitchFamily="34" charset="0"/>
              </a:rPr>
              <a:t>Generate E-mail</a:t>
            </a:r>
          </a:p>
        </p:txBody>
      </p:sp>
      <p:sp>
        <p:nvSpPr>
          <p:cNvPr id="23565" name="Text Box 17"/>
          <p:cNvSpPr txBox="1">
            <a:spLocks noChangeArrowheads="1"/>
          </p:cNvSpPr>
          <p:nvPr/>
        </p:nvSpPr>
        <p:spPr bwMode="auto">
          <a:xfrm>
            <a:off x="3321050" y="1752600"/>
            <a:ext cx="20923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>
                <a:solidFill>
                  <a:srgbClr val="000099"/>
                </a:solidFill>
                <a:latin typeface="Tahoma" pitchFamily="34" charset="0"/>
              </a:rPr>
              <a:t>Enter Credit Information</a:t>
            </a:r>
          </a:p>
        </p:txBody>
      </p:sp>
      <p:sp>
        <p:nvSpPr>
          <p:cNvPr id="23566" name="AutoShape 18"/>
          <p:cNvSpPr>
            <a:spLocks noChangeArrowheads="1"/>
          </p:cNvSpPr>
          <p:nvPr/>
        </p:nvSpPr>
        <p:spPr bwMode="auto">
          <a:xfrm>
            <a:off x="3810000" y="2590800"/>
            <a:ext cx="990600" cy="762000"/>
          </a:xfrm>
          <a:prstGeom prst="diamond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23567" name="Line 19"/>
          <p:cNvSpPr>
            <a:spLocks noChangeShapeType="1"/>
          </p:cNvSpPr>
          <p:nvPr/>
        </p:nvSpPr>
        <p:spPr bwMode="auto">
          <a:xfrm>
            <a:off x="4343400" y="22860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23568" name="Line 20"/>
          <p:cNvSpPr>
            <a:spLocks noChangeShapeType="1"/>
          </p:cNvSpPr>
          <p:nvPr/>
        </p:nvSpPr>
        <p:spPr bwMode="auto">
          <a:xfrm>
            <a:off x="4343400" y="33528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23569" name="Text Box 21"/>
          <p:cNvSpPr txBox="1">
            <a:spLocks noChangeArrowheads="1"/>
          </p:cNvSpPr>
          <p:nvPr/>
        </p:nvSpPr>
        <p:spPr bwMode="auto">
          <a:xfrm>
            <a:off x="4262438" y="3276600"/>
            <a:ext cx="106521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>
                <a:solidFill>
                  <a:srgbClr val="000099"/>
                </a:solidFill>
                <a:latin typeface="Tahoma" pitchFamily="34" charset="0"/>
              </a:rPr>
              <a:t>[Approved]</a:t>
            </a:r>
          </a:p>
        </p:txBody>
      </p:sp>
      <p:sp>
        <p:nvSpPr>
          <p:cNvPr id="23570" name="Rectangle 22"/>
          <p:cNvSpPr>
            <a:spLocks noChangeArrowheads="1"/>
          </p:cNvSpPr>
          <p:nvPr/>
        </p:nvSpPr>
        <p:spPr bwMode="auto">
          <a:xfrm>
            <a:off x="3505200" y="3657600"/>
            <a:ext cx="1752600" cy="762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23571" name="Line 23"/>
          <p:cNvSpPr>
            <a:spLocks noChangeShapeType="1"/>
          </p:cNvSpPr>
          <p:nvPr/>
        </p:nvSpPr>
        <p:spPr bwMode="auto">
          <a:xfrm flipH="1">
            <a:off x="3505200" y="29718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23572" name="Line 24"/>
          <p:cNvSpPr>
            <a:spLocks noChangeShapeType="1"/>
          </p:cNvSpPr>
          <p:nvPr/>
        </p:nvSpPr>
        <p:spPr bwMode="auto">
          <a:xfrm flipV="1">
            <a:off x="3505200" y="22860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23573" name="Text Box 25"/>
          <p:cNvSpPr txBox="1">
            <a:spLocks noChangeArrowheads="1"/>
          </p:cNvSpPr>
          <p:nvPr/>
        </p:nvSpPr>
        <p:spPr bwMode="auto">
          <a:xfrm>
            <a:off x="1812925" y="23225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endParaRPr lang="en-GB"/>
          </a:p>
        </p:txBody>
      </p:sp>
      <p:sp>
        <p:nvSpPr>
          <p:cNvPr id="23574" name="Line 26"/>
          <p:cNvSpPr>
            <a:spLocks noChangeShapeType="1"/>
          </p:cNvSpPr>
          <p:nvPr/>
        </p:nvSpPr>
        <p:spPr bwMode="auto">
          <a:xfrm>
            <a:off x="4343400" y="3733800"/>
            <a:ext cx="762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23575" name="Line 27"/>
          <p:cNvSpPr>
            <a:spLocks noChangeShapeType="1"/>
          </p:cNvSpPr>
          <p:nvPr/>
        </p:nvSpPr>
        <p:spPr bwMode="auto">
          <a:xfrm>
            <a:off x="4953000" y="3733800"/>
            <a:ext cx="12954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23576" name="Rectangle 28"/>
          <p:cNvSpPr>
            <a:spLocks noChangeArrowheads="1"/>
          </p:cNvSpPr>
          <p:nvPr/>
        </p:nvSpPr>
        <p:spPr bwMode="auto">
          <a:xfrm>
            <a:off x="3429000" y="5562600"/>
            <a:ext cx="1752600" cy="762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23577" name="Text Box 30"/>
          <p:cNvSpPr txBox="1">
            <a:spLocks noChangeArrowheads="1"/>
          </p:cNvSpPr>
          <p:nvPr/>
        </p:nvSpPr>
        <p:spPr bwMode="auto">
          <a:xfrm>
            <a:off x="3408363" y="5943600"/>
            <a:ext cx="1804987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>
                <a:solidFill>
                  <a:srgbClr val="000099"/>
                </a:solidFill>
                <a:latin typeface="Tahoma" pitchFamily="34" charset="0"/>
              </a:rPr>
              <a:t>Display Confirmation</a:t>
            </a:r>
          </a:p>
          <a:p>
            <a:r>
              <a:rPr lang="en-US" sz="1400">
                <a:solidFill>
                  <a:srgbClr val="000099"/>
                </a:solidFill>
                <a:latin typeface="Tahoma" pitchFamily="34" charset="0"/>
              </a:rPr>
              <a:t> Number</a:t>
            </a:r>
          </a:p>
        </p:txBody>
      </p:sp>
      <p:sp>
        <p:nvSpPr>
          <p:cNvPr id="23578" name="Line 31"/>
          <p:cNvSpPr>
            <a:spLocks noChangeShapeType="1"/>
          </p:cNvSpPr>
          <p:nvPr/>
        </p:nvSpPr>
        <p:spPr bwMode="auto">
          <a:xfrm>
            <a:off x="4267200" y="55626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23579" name="Line 32"/>
          <p:cNvSpPr>
            <a:spLocks noChangeShapeType="1"/>
          </p:cNvSpPr>
          <p:nvPr/>
        </p:nvSpPr>
        <p:spPr bwMode="auto">
          <a:xfrm>
            <a:off x="2895600" y="5181600"/>
            <a:ext cx="6858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23580" name="Line 33"/>
          <p:cNvSpPr>
            <a:spLocks noChangeShapeType="1"/>
          </p:cNvSpPr>
          <p:nvPr/>
        </p:nvSpPr>
        <p:spPr bwMode="auto">
          <a:xfrm>
            <a:off x="4267200" y="51816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23581" name="Line 34"/>
          <p:cNvSpPr>
            <a:spLocks noChangeShapeType="1"/>
          </p:cNvSpPr>
          <p:nvPr/>
        </p:nvSpPr>
        <p:spPr bwMode="auto">
          <a:xfrm flipH="1">
            <a:off x="4953000" y="5181600"/>
            <a:ext cx="12954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23582" name="AutoShape 35"/>
          <p:cNvSpPr>
            <a:spLocks noChangeArrowheads="1"/>
          </p:cNvSpPr>
          <p:nvPr/>
        </p:nvSpPr>
        <p:spPr bwMode="auto">
          <a:xfrm>
            <a:off x="3276600" y="1600200"/>
            <a:ext cx="2362200" cy="685800"/>
          </a:xfrm>
          <a:prstGeom prst="flowChartTerminator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23583" name="AutoShape 36"/>
          <p:cNvSpPr>
            <a:spLocks noChangeArrowheads="1"/>
          </p:cNvSpPr>
          <p:nvPr/>
        </p:nvSpPr>
        <p:spPr bwMode="auto">
          <a:xfrm>
            <a:off x="1752600" y="4419600"/>
            <a:ext cx="1676400" cy="685800"/>
          </a:xfrm>
          <a:prstGeom prst="flowChartTerminator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23584" name="AutoShape 37"/>
          <p:cNvSpPr>
            <a:spLocks noChangeArrowheads="1"/>
          </p:cNvSpPr>
          <p:nvPr/>
        </p:nvSpPr>
        <p:spPr bwMode="auto">
          <a:xfrm>
            <a:off x="3581400" y="4419600"/>
            <a:ext cx="2133600" cy="685800"/>
          </a:xfrm>
          <a:prstGeom prst="flowChartTerminator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23585" name="AutoShape 38"/>
          <p:cNvSpPr>
            <a:spLocks noChangeArrowheads="1"/>
          </p:cNvSpPr>
          <p:nvPr/>
        </p:nvSpPr>
        <p:spPr bwMode="auto">
          <a:xfrm>
            <a:off x="6019800" y="4419600"/>
            <a:ext cx="1676400" cy="685800"/>
          </a:xfrm>
          <a:prstGeom prst="flowChartTerminator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23586" name="AutoShape 39"/>
          <p:cNvSpPr>
            <a:spLocks noChangeArrowheads="1"/>
          </p:cNvSpPr>
          <p:nvPr/>
        </p:nvSpPr>
        <p:spPr bwMode="auto">
          <a:xfrm>
            <a:off x="3352800" y="5867400"/>
            <a:ext cx="2057400" cy="685800"/>
          </a:xfrm>
          <a:prstGeom prst="flowChartTerminator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6" name="Slide Number Placeholder 3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CD133EF-46E0-43C5-A291-E2686C2C726F}" type="slidenum">
              <a:rPr lang="ar-EG" smtClean="0"/>
              <a:pPr>
                <a:defRPr/>
              </a:pPr>
              <a:t>11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Text Box 2"/>
          <p:cNvSpPr txBox="1">
            <a:spLocks noChangeArrowheads="1"/>
          </p:cNvSpPr>
          <p:nvPr/>
        </p:nvSpPr>
        <p:spPr bwMode="auto">
          <a:xfrm>
            <a:off x="914400" y="381000"/>
            <a:ext cx="8229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endParaRPr lang="en-GB" sz="2400" b="1">
              <a:solidFill>
                <a:schemeClr val="accent2"/>
              </a:solidFill>
              <a:latin typeface="Times New Roman" pitchFamily="18" charset="0"/>
            </a:endParaRPr>
          </a:p>
        </p:txBody>
      </p:sp>
      <p:sp>
        <p:nvSpPr>
          <p:cNvPr id="24580" name="Text Box 3"/>
          <p:cNvSpPr txBox="1">
            <a:spLocks noChangeArrowheads="1"/>
          </p:cNvSpPr>
          <p:nvPr/>
        </p:nvSpPr>
        <p:spPr bwMode="auto">
          <a:xfrm>
            <a:off x="914400" y="1439863"/>
            <a:ext cx="7924800" cy="4093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en-GB" sz="2400" dirty="0" smtClean="0">
                <a:solidFill>
                  <a:srgbClr val="000099"/>
                </a:solidFill>
                <a:latin typeface="Tahoma" pitchFamily="34" charset="0"/>
              </a:rPr>
              <a:t>Draw </a:t>
            </a:r>
            <a:r>
              <a:rPr lang="en-GB" sz="2400" dirty="0">
                <a:solidFill>
                  <a:srgbClr val="000099"/>
                </a:solidFill>
                <a:latin typeface="Tahoma" pitchFamily="34" charset="0"/>
              </a:rPr>
              <a:t>a detailed </a:t>
            </a:r>
            <a:r>
              <a:rPr lang="en-GB" sz="2400" i="1" u="sng" dirty="0">
                <a:solidFill>
                  <a:srgbClr val="CC0066"/>
                </a:solidFill>
                <a:latin typeface="Tahoma" pitchFamily="34" charset="0"/>
              </a:rPr>
              <a:t>activity diagram</a:t>
            </a:r>
            <a:r>
              <a:rPr lang="en-GB" sz="2400" dirty="0">
                <a:solidFill>
                  <a:srgbClr val="000099"/>
                </a:solidFill>
                <a:latin typeface="Tahoma" pitchFamily="34" charset="0"/>
              </a:rPr>
              <a:t> for the </a:t>
            </a:r>
            <a:r>
              <a:rPr lang="en-GB" sz="2400" i="1" u="sng" dirty="0" smtClean="0">
                <a:solidFill>
                  <a:srgbClr val="CC0066"/>
                </a:solidFill>
                <a:latin typeface="Tahoma" pitchFamily="34" charset="0"/>
              </a:rPr>
              <a:t>rent a video item use case.</a:t>
            </a:r>
          </a:p>
          <a:p>
            <a:pPr algn="just"/>
            <a:endParaRPr lang="en-GB" sz="2400" i="1" u="sng" dirty="0" smtClean="0">
              <a:solidFill>
                <a:srgbClr val="CC0066"/>
              </a:solidFill>
              <a:latin typeface="Tahoma" pitchFamily="34" charset="0"/>
            </a:endParaRPr>
          </a:p>
          <a:p>
            <a:pPr marL="457200" indent="-457200" algn="l">
              <a:buFont typeface="+mj-lt"/>
              <a:buAutoNum type="arabicPeriod"/>
            </a:pPr>
            <a:r>
              <a:rPr lang="en-US" sz="2000" dirty="0" smtClean="0">
                <a:solidFill>
                  <a:srgbClr val="000099"/>
                </a:solidFill>
                <a:latin typeface="Tahoma" pitchFamily="34" charset="0"/>
              </a:rPr>
              <a:t>Clerk scans card</a:t>
            </a:r>
          </a:p>
          <a:p>
            <a:pPr marL="457200" indent="-457200" algn="l">
              <a:buFont typeface="+mj-lt"/>
              <a:buAutoNum type="arabicPeriod"/>
            </a:pPr>
            <a:r>
              <a:rPr lang="en-US" sz="2000" dirty="0" smtClean="0">
                <a:solidFill>
                  <a:srgbClr val="000099"/>
                </a:solidFill>
                <a:latin typeface="Tahoma" pitchFamily="34" charset="0"/>
              </a:rPr>
              <a:t>Clerk scans desired video(s)</a:t>
            </a:r>
          </a:p>
          <a:p>
            <a:pPr marL="457200" indent="-457200" algn="l">
              <a:buFont typeface="+mj-lt"/>
              <a:buAutoNum type="arabicPeriod"/>
            </a:pPr>
            <a:r>
              <a:rPr lang="en-US" sz="2000" dirty="0" smtClean="0">
                <a:solidFill>
                  <a:srgbClr val="000099"/>
                </a:solidFill>
                <a:latin typeface="Tahoma" pitchFamily="34" charset="0"/>
              </a:rPr>
              <a:t>Terminal displays details of each video scanned</a:t>
            </a:r>
          </a:p>
          <a:p>
            <a:pPr marL="457200" indent="-457200" algn="l">
              <a:buFont typeface="+mj-lt"/>
              <a:buAutoNum type="arabicPeriod"/>
            </a:pPr>
            <a:r>
              <a:rPr lang="en-US" sz="2000" dirty="0" smtClean="0">
                <a:solidFill>
                  <a:srgbClr val="000099"/>
                </a:solidFill>
                <a:latin typeface="Tahoma" pitchFamily="34" charset="0"/>
              </a:rPr>
              <a:t>Verify customer(not a customer, unreliable, customer found)</a:t>
            </a:r>
          </a:p>
          <a:p>
            <a:pPr marL="457200" indent="-457200" algn="l">
              <a:buFont typeface="+mj-lt"/>
              <a:buAutoNum type="arabicPeriod"/>
            </a:pPr>
            <a:r>
              <a:rPr lang="en-US" sz="2000" dirty="0" smtClean="0">
                <a:solidFill>
                  <a:srgbClr val="000099"/>
                </a:solidFill>
                <a:latin typeface="Tahoma" pitchFamily="34" charset="0"/>
              </a:rPr>
              <a:t>Terminal displays price and due date</a:t>
            </a:r>
          </a:p>
          <a:p>
            <a:pPr marL="457200" indent="-457200" algn="l">
              <a:buFont typeface="+mj-lt"/>
              <a:buAutoNum type="arabicPeriod"/>
            </a:pPr>
            <a:r>
              <a:rPr lang="en-US" sz="2000" dirty="0" smtClean="0">
                <a:solidFill>
                  <a:srgbClr val="000099"/>
                </a:solidFill>
                <a:latin typeface="Tahoma" pitchFamily="34" charset="0"/>
              </a:rPr>
              <a:t>Terminal prints receipt for signature</a:t>
            </a:r>
          </a:p>
          <a:p>
            <a:pPr marL="457200" indent="-457200" algn="l">
              <a:buFont typeface="+mj-lt"/>
              <a:buAutoNum type="arabicPeriod"/>
            </a:pPr>
            <a:endParaRPr lang="en-US" sz="2000" dirty="0" smtClean="0">
              <a:solidFill>
                <a:srgbClr val="000099"/>
              </a:solidFill>
              <a:latin typeface="Tahoma" pitchFamily="34" charset="0"/>
            </a:endParaRPr>
          </a:p>
          <a:p>
            <a:pPr algn="just"/>
            <a:endParaRPr lang="en-GB" sz="2400" i="1" u="sng" dirty="0">
              <a:solidFill>
                <a:srgbClr val="CC0066"/>
              </a:solidFill>
              <a:latin typeface="Tahoma" pitchFamily="34" charset="0"/>
            </a:endParaRPr>
          </a:p>
          <a:p>
            <a:endParaRPr lang="en-US" sz="2400" i="1" u="sng" dirty="0">
              <a:solidFill>
                <a:srgbClr val="CC0066"/>
              </a:solidFill>
              <a:latin typeface="Tahoma" pitchFamily="34" charset="0"/>
            </a:endParaRPr>
          </a:p>
        </p:txBody>
      </p:sp>
      <p:sp>
        <p:nvSpPr>
          <p:cNvPr id="24581" name="Line 4"/>
          <p:cNvSpPr>
            <a:spLocks noChangeShapeType="1"/>
          </p:cNvSpPr>
          <p:nvPr/>
        </p:nvSpPr>
        <p:spPr bwMode="auto">
          <a:xfrm>
            <a:off x="1222375" y="1268413"/>
            <a:ext cx="7921625" cy="0"/>
          </a:xfrm>
          <a:prstGeom prst="line">
            <a:avLst/>
          </a:prstGeom>
          <a:noFill/>
          <a:ln w="38100">
            <a:solidFill>
              <a:srgbClr val="3366FF">
                <a:alpha val="39999"/>
              </a:srgbClr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24582" name="Text Box 5"/>
          <p:cNvSpPr txBox="1">
            <a:spLocks noChangeArrowheads="1"/>
          </p:cNvSpPr>
          <p:nvPr/>
        </p:nvSpPr>
        <p:spPr bwMode="auto">
          <a:xfrm>
            <a:off x="1258888" y="549275"/>
            <a:ext cx="748982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rtl="1">
              <a:spcBef>
                <a:spcPct val="50000"/>
              </a:spcBef>
            </a:pPr>
            <a:r>
              <a:rPr lang="en-US" sz="3200" dirty="0" smtClean="0">
                <a:solidFill>
                  <a:schemeClr val="accent2"/>
                </a:solidFill>
                <a:latin typeface="Tahoma" pitchFamily="34" charset="0"/>
              </a:rPr>
              <a:t>Example</a:t>
            </a:r>
            <a:endParaRPr lang="en-US" sz="3200" dirty="0">
              <a:solidFill>
                <a:schemeClr val="accent2"/>
              </a:solidFill>
              <a:latin typeface="Tahoma" pitchFamily="34" charset="0"/>
            </a:endParaRPr>
          </a:p>
        </p:txBody>
      </p:sp>
      <p:sp>
        <p:nvSpPr>
          <p:cNvPr id="24583" name="Line 6"/>
          <p:cNvSpPr>
            <a:spLocks noChangeShapeType="1"/>
          </p:cNvSpPr>
          <p:nvPr/>
        </p:nvSpPr>
        <p:spPr bwMode="auto">
          <a:xfrm>
            <a:off x="0" y="304800"/>
            <a:ext cx="7921625" cy="0"/>
          </a:xfrm>
          <a:prstGeom prst="line">
            <a:avLst/>
          </a:prstGeom>
          <a:noFill/>
          <a:ln w="38100">
            <a:solidFill>
              <a:srgbClr val="3366FF">
                <a:alpha val="39999"/>
              </a:srgbClr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24584" name="Line 7"/>
          <p:cNvSpPr>
            <a:spLocks noChangeShapeType="1"/>
          </p:cNvSpPr>
          <p:nvPr/>
        </p:nvSpPr>
        <p:spPr bwMode="auto">
          <a:xfrm>
            <a:off x="228600" y="0"/>
            <a:ext cx="0" cy="6858000"/>
          </a:xfrm>
          <a:prstGeom prst="line">
            <a:avLst/>
          </a:prstGeom>
          <a:noFill/>
          <a:ln w="38100">
            <a:solidFill>
              <a:srgbClr val="3366FF">
                <a:alpha val="39999"/>
              </a:srgbClr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CD133EF-46E0-43C5-A291-E2686C2C726F}" type="slidenum">
              <a:rPr lang="ar-EG" smtClean="0"/>
              <a:pPr>
                <a:defRPr/>
              </a:pPr>
              <a:t>12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Text Box 2"/>
          <p:cNvSpPr txBox="1">
            <a:spLocks noChangeArrowheads="1"/>
          </p:cNvSpPr>
          <p:nvPr/>
        </p:nvSpPr>
        <p:spPr bwMode="auto">
          <a:xfrm>
            <a:off x="914400" y="381000"/>
            <a:ext cx="8229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endParaRPr lang="en-GB" sz="2400" b="1">
              <a:solidFill>
                <a:schemeClr val="accent2"/>
              </a:solidFill>
              <a:latin typeface="Times New Roman" pitchFamily="18" charset="0"/>
            </a:endParaRPr>
          </a:p>
        </p:txBody>
      </p:sp>
      <p:sp>
        <p:nvSpPr>
          <p:cNvPr id="24581" name="Line 4"/>
          <p:cNvSpPr>
            <a:spLocks noChangeShapeType="1"/>
          </p:cNvSpPr>
          <p:nvPr/>
        </p:nvSpPr>
        <p:spPr bwMode="auto">
          <a:xfrm>
            <a:off x="1222375" y="1268413"/>
            <a:ext cx="7921625" cy="0"/>
          </a:xfrm>
          <a:prstGeom prst="line">
            <a:avLst/>
          </a:prstGeom>
          <a:noFill/>
          <a:ln w="38100">
            <a:solidFill>
              <a:srgbClr val="3366FF">
                <a:alpha val="39999"/>
              </a:srgbClr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24582" name="Text Box 5"/>
          <p:cNvSpPr txBox="1">
            <a:spLocks noChangeArrowheads="1"/>
          </p:cNvSpPr>
          <p:nvPr/>
        </p:nvSpPr>
        <p:spPr bwMode="auto">
          <a:xfrm>
            <a:off x="1258888" y="549275"/>
            <a:ext cx="748982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rtl="1">
              <a:spcBef>
                <a:spcPct val="50000"/>
              </a:spcBef>
            </a:pPr>
            <a:r>
              <a:rPr lang="en-US" sz="3200" dirty="0" smtClean="0">
                <a:solidFill>
                  <a:schemeClr val="accent2"/>
                </a:solidFill>
                <a:latin typeface="Tahoma" pitchFamily="34" charset="0"/>
              </a:rPr>
              <a:t>Example</a:t>
            </a:r>
            <a:endParaRPr lang="en-US" sz="3200" dirty="0">
              <a:solidFill>
                <a:schemeClr val="accent2"/>
              </a:solidFill>
              <a:latin typeface="Tahoma" pitchFamily="34" charset="0"/>
            </a:endParaRPr>
          </a:p>
        </p:txBody>
      </p:sp>
      <p:sp>
        <p:nvSpPr>
          <p:cNvPr id="24583" name="Line 6"/>
          <p:cNvSpPr>
            <a:spLocks noChangeShapeType="1"/>
          </p:cNvSpPr>
          <p:nvPr/>
        </p:nvSpPr>
        <p:spPr bwMode="auto">
          <a:xfrm>
            <a:off x="0" y="304800"/>
            <a:ext cx="7921625" cy="0"/>
          </a:xfrm>
          <a:prstGeom prst="line">
            <a:avLst/>
          </a:prstGeom>
          <a:noFill/>
          <a:ln w="38100">
            <a:solidFill>
              <a:srgbClr val="3366FF">
                <a:alpha val="39999"/>
              </a:srgbClr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24584" name="Line 7"/>
          <p:cNvSpPr>
            <a:spLocks noChangeShapeType="1"/>
          </p:cNvSpPr>
          <p:nvPr/>
        </p:nvSpPr>
        <p:spPr bwMode="auto">
          <a:xfrm>
            <a:off x="228600" y="0"/>
            <a:ext cx="0" cy="6858000"/>
          </a:xfrm>
          <a:prstGeom prst="line">
            <a:avLst/>
          </a:prstGeom>
          <a:noFill/>
          <a:ln w="38100">
            <a:solidFill>
              <a:srgbClr val="3366FF">
                <a:alpha val="39999"/>
              </a:srgbClr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CD133EF-46E0-43C5-A291-E2686C2C726F}" type="slidenum">
              <a:rPr lang="ar-EG" smtClean="0"/>
              <a:pPr>
                <a:defRPr/>
              </a:pPr>
              <a:t>13</a:t>
            </a:fld>
            <a:endParaRPr lang="en-US"/>
          </a:p>
        </p:txBody>
      </p:sp>
      <p:pic>
        <p:nvPicPr>
          <p:cNvPr id="9" name="Picture 2" descr="activitydiagra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1371600"/>
            <a:ext cx="6096000" cy="5486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Text Box 2"/>
          <p:cNvSpPr txBox="1">
            <a:spLocks noChangeArrowheads="1"/>
          </p:cNvSpPr>
          <p:nvPr/>
        </p:nvSpPr>
        <p:spPr bwMode="auto">
          <a:xfrm>
            <a:off x="914400" y="381000"/>
            <a:ext cx="8229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endParaRPr lang="en-GB" sz="2400" b="1">
              <a:solidFill>
                <a:schemeClr val="accent2"/>
              </a:solidFill>
              <a:latin typeface="Times New Roman" pitchFamily="18" charset="0"/>
            </a:endParaRPr>
          </a:p>
        </p:txBody>
      </p:sp>
      <p:sp>
        <p:nvSpPr>
          <p:cNvPr id="24580" name="Text Box 3"/>
          <p:cNvSpPr txBox="1">
            <a:spLocks noChangeArrowheads="1"/>
          </p:cNvSpPr>
          <p:nvPr/>
        </p:nvSpPr>
        <p:spPr bwMode="auto">
          <a:xfrm>
            <a:off x="914400" y="1439863"/>
            <a:ext cx="7924800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buFontTx/>
              <a:buChar char="•"/>
            </a:pPr>
            <a:r>
              <a:rPr lang="en-GB" sz="2400" dirty="0">
                <a:solidFill>
                  <a:srgbClr val="000099"/>
                </a:solidFill>
                <a:latin typeface="Tahoma" pitchFamily="34" charset="0"/>
              </a:rPr>
              <a:t> Draw a </a:t>
            </a:r>
            <a:r>
              <a:rPr lang="en-GB" sz="2400" i="1" u="sng" dirty="0">
                <a:solidFill>
                  <a:srgbClr val="CC0066"/>
                </a:solidFill>
                <a:latin typeface="Tahoma" pitchFamily="34" charset="0"/>
              </a:rPr>
              <a:t>use case diagram</a:t>
            </a:r>
            <a:r>
              <a:rPr lang="en-GB" sz="2400" dirty="0">
                <a:solidFill>
                  <a:srgbClr val="000099"/>
                </a:solidFill>
                <a:latin typeface="Tahoma" pitchFamily="34" charset="0"/>
              </a:rPr>
              <a:t> for a </a:t>
            </a:r>
            <a:r>
              <a:rPr lang="en-GB" sz="2400" dirty="0" smtClean="0">
                <a:solidFill>
                  <a:srgbClr val="CC0066"/>
                </a:solidFill>
                <a:latin typeface="Tahoma" pitchFamily="34" charset="0"/>
              </a:rPr>
              <a:t>Bank system </a:t>
            </a:r>
            <a:r>
              <a:rPr lang="en-GB" sz="2400" dirty="0">
                <a:solidFill>
                  <a:srgbClr val="000099"/>
                </a:solidFill>
                <a:latin typeface="Tahoma" pitchFamily="34" charset="0"/>
              </a:rPr>
              <a:t>The following use cases are defined:</a:t>
            </a:r>
          </a:p>
          <a:p>
            <a:pPr lvl="1" algn="just">
              <a:buFontTx/>
              <a:buChar char="•"/>
            </a:pPr>
            <a:r>
              <a:rPr lang="en-GB" sz="2400" dirty="0">
                <a:solidFill>
                  <a:srgbClr val="000099"/>
                </a:solidFill>
                <a:latin typeface="Tahoma" pitchFamily="34" charset="0"/>
              </a:rPr>
              <a:t> </a:t>
            </a:r>
            <a:r>
              <a:rPr lang="en-GB" sz="2400" dirty="0" smtClean="0">
                <a:solidFill>
                  <a:srgbClr val="000099"/>
                </a:solidFill>
                <a:latin typeface="Tahoma" pitchFamily="34" charset="0"/>
              </a:rPr>
              <a:t>Open customer account</a:t>
            </a:r>
          </a:p>
          <a:p>
            <a:pPr lvl="1" algn="just">
              <a:buFontTx/>
              <a:buChar char="•"/>
            </a:pPr>
            <a:r>
              <a:rPr lang="en-GB" sz="2400" dirty="0" smtClean="0">
                <a:solidFill>
                  <a:srgbClr val="000099"/>
                </a:solidFill>
                <a:latin typeface="Tahoma" pitchFamily="34" charset="0"/>
              </a:rPr>
              <a:t> Deposit funds</a:t>
            </a:r>
          </a:p>
          <a:p>
            <a:pPr lvl="1" algn="just">
              <a:buFontTx/>
              <a:buChar char="•"/>
            </a:pPr>
            <a:r>
              <a:rPr lang="en-GB" sz="2400" dirty="0" smtClean="0">
                <a:solidFill>
                  <a:srgbClr val="000099"/>
                </a:solidFill>
                <a:latin typeface="Tahoma" pitchFamily="34" charset="0"/>
              </a:rPr>
              <a:t> Transfer funds</a:t>
            </a:r>
          </a:p>
          <a:p>
            <a:pPr lvl="1" algn="just">
              <a:buFontTx/>
              <a:buChar char="•"/>
            </a:pPr>
            <a:r>
              <a:rPr lang="en-GB" sz="2400" dirty="0" smtClean="0">
                <a:solidFill>
                  <a:srgbClr val="000099"/>
                </a:solidFill>
                <a:latin typeface="Tahoma" pitchFamily="34" charset="0"/>
              </a:rPr>
              <a:t> Withdraw money</a:t>
            </a:r>
          </a:p>
          <a:p>
            <a:pPr lvl="1" algn="just">
              <a:buFontTx/>
              <a:buChar char="•"/>
            </a:pPr>
            <a:r>
              <a:rPr lang="en-GB" sz="2400" dirty="0" smtClean="0">
                <a:solidFill>
                  <a:srgbClr val="000099"/>
                </a:solidFill>
                <a:latin typeface="Tahoma" pitchFamily="34" charset="0"/>
              </a:rPr>
              <a:t> Order bank </a:t>
            </a:r>
            <a:r>
              <a:rPr lang="en-GB" sz="2400" dirty="0" err="1" smtClean="0">
                <a:solidFill>
                  <a:srgbClr val="000099"/>
                </a:solidFill>
                <a:latin typeface="Tahoma" pitchFamily="34" charset="0"/>
              </a:rPr>
              <a:t>statment</a:t>
            </a:r>
            <a:endParaRPr lang="en-GB" sz="2400" dirty="0" smtClean="0">
              <a:solidFill>
                <a:srgbClr val="000099"/>
              </a:solidFill>
              <a:latin typeface="Tahoma" pitchFamily="34" charset="0"/>
            </a:endParaRPr>
          </a:p>
          <a:p>
            <a:pPr lvl="1" algn="just">
              <a:buFontTx/>
              <a:buChar char="•"/>
            </a:pPr>
            <a:r>
              <a:rPr lang="en-GB" sz="2400" dirty="0" smtClean="0">
                <a:solidFill>
                  <a:srgbClr val="000099"/>
                </a:solidFill>
                <a:latin typeface="Tahoma" pitchFamily="34" charset="0"/>
              </a:rPr>
              <a:t> View account history</a:t>
            </a:r>
          </a:p>
          <a:p>
            <a:pPr lvl="1" algn="just">
              <a:buFontTx/>
              <a:buChar char="•"/>
            </a:pPr>
            <a:r>
              <a:rPr lang="en-GB" sz="2400" dirty="0" smtClean="0">
                <a:solidFill>
                  <a:srgbClr val="000099"/>
                </a:solidFill>
                <a:latin typeface="Tahoma" pitchFamily="34" charset="0"/>
              </a:rPr>
              <a:t> Change PIN</a:t>
            </a:r>
          </a:p>
          <a:p>
            <a:pPr lvl="1" algn="just"/>
            <a:endParaRPr lang="en-GB" sz="2400" dirty="0" smtClean="0">
              <a:solidFill>
                <a:srgbClr val="000099"/>
              </a:solidFill>
              <a:latin typeface="Tahoma" pitchFamily="34" charset="0"/>
            </a:endParaRPr>
          </a:p>
          <a:p>
            <a:pPr algn="just">
              <a:buFontTx/>
              <a:buChar char="•"/>
            </a:pPr>
            <a:r>
              <a:rPr lang="en-GB" sz="2400" dirty="0" smtClean="0">
                <a:solidFill>
                  <a:srgbClr val="000099"/>
                </a:solidFill>
                <a:latin typeface="Tahoma" pitchFamily="34" charset="0"/>
              </a:rPr>
              <a:t> </a:t>
            </a:r>
            <a:r>
              <a:rPr lang="en-GB" sz="2400" dirty="0">
                <a:solidFill>
                  <a:srgbClr val="000099"/>
                </a:solidFill>
                <a:latin typeface="Tahoma" pitchFamily="34" charset="0"/>
              </a:rPr>
              <a:t>Draw a detailed </a:t>
            </a:r>
            <a:r>
              <a:rPr lang="en-GB" sz="2400" i="1" u="sng" dirty="0">
                <a:solidFill>
                  <a:srgbClr val="CC0066"/>
                </a:solidFill>
                <a:latin typeface="Tahoma" pitchFamily="34" charset="0"/>
              </a:rPr>
              <a:t>activity diagram</a:t>
            </a:r>
            <a:r>
              <a:rPr lang="en-GB" sz="2400" dirty="0">
                <a:solidFill>
                  <a:srgbClr val="000099"/>
                </a:solidFill>
                <a:latin typeface="Tahoma" pitchFamily="34" charset="0"/>
              </a:rPr>
              <a:t> for the </a:t>
            </a:r>
            <a:r>
              <a:rPr lang="en-GB" sz="2400" i="1" u="sng" dirty="0" smtClean="0">
                <a:solidFill>
                  <a:srgbClr val="CC0066"/>
                </a:solidFill>
                <a:latin typeface="Tahoma" pitchFamily="34" charset="0"/>
              </a:rPr>
              <a:t>Open customer account and Withdraw  money use cases.</a:t>
            </a:r>
            <a:endParaRPr lang="en-GB" sz="2400" i="1" u="sng" dirty="0">
              <a:solidFill>
                <a:srgbClr val="CC0066"/>
              </a:solidFill>
              <a:latin typeface="Tahoma" pitchFamily="34" charset="0"/>
            </a:endParaRPr>
          </a:p>
          <a:p>
            <a:endParaRPr lang="en-US" sz="2400" i="1" u="sng" dirty="0">
              <a:solidFill>
                <a:srgbClr val="CC0066"/>
              </a:solidFill>
              <a:latin typeface="Tahoma" pitchFamily="34" charset="0"/>
            </a:endParaRPr>
          </a:p>
        </p:txBody>
      </p:sp>
      <p:sp>
        <p:nvSpPr>
          <p:cNvPr id="24581" name="Line 4"/>
          <p:cNvSpPr>
            <a:spLocks noChangeShapeType="1"/>
          </p:cNvSpPr>
          <p:nvPr/>
        </p:nvSpPr>
        <p:spPr bwMode="auto">
          <a:xfrm>
            <a:off x="1222375" y="1268413"/>
            <a:ext cx="7921625" cy="0"/>
          </a:xfrm>
          <a:prstGeom prst="line">
            <a:avLst/>
          </a:prstGeom>
          <a:noFill/>
          <a:ln w="38100">
            <a:solidFill>
              <a:srgbClr val="3366FF">
                <a:alpha val="39999"/>
              </a:srgbClr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24582" name="Text Box 5"/>
          <p:cNvSpPr txBox="1">
            <a:spLocks noChangeArrowheads="1"/>
          </p:cNvSpPr>
          <p:nvPr/>
        </p:nvSpPr>
        <p:spPr bwMode="auto">
          <a:xfrm>
            <a:off x="1258888" y="549275"/>
            <a:ext cx="748982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rtl="1">
              <a:spcBef>
                <a:spcPct val="50000"/>
              </a:spcBef>
            </a:pPr>
            <a:r>
              <a:rPr lang="en-US" sz="3200">
                <a:solidFill>
                  <a:schemeClr val="accent2"/>
                </a:solidFill>
                <a:latin typeface="Tahoma" pitchFamily="34" charset="0"/>
              </a:rPr>
              <a:t>Practice</a:t>
            </a:r>
          </a:p>
        </p:txBody>
      </p:sp>
      <p:sp>
        <p:nvSpPr>
          <p:cNvPr id="24583" name="Line 6"/>
          <p:cNvSpPr>
            <a:spLocks noChangeShapeType="1"/>
          </p:cNvSpPr>
          <p:nvPr/>
        </p:nvSpPr>
        <p:spPr bwMode="auto">
          <a:xfrm>
            <a:off x="0" y="304800"/>
            <a:ext cx="7921625" cy="0"/>
          </a:xfrm>
          <a:prstGeom prst="line">
            <a:avLst/>
          </a:prstGeom>
          <a:noFill/>
          <a:ln w="38100">
            <a:solidFill>
              <a:srgbClr val="3366FF">
                <a:alpha val="39999"/>
              </a:srgbClr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24584" name="Line 7"/>
          <p:cNvSpPr>
            <a:spLocks noChangeShapeType="1"/>
          </p:cNvSpPr>
          <p:nvPr/>
        </p:nvSpPr>
        <p:spPr bwMode="auto">
          <a:xfrm>
            <a:off x="228600" y="0"/>
            <a:ext cx="0" cy="6858000"/>
          </a:xfrm>
          <a:prstGeom prst="line">
            <a:avLst/>
          </a:prstGeom>
          <a:noFill/>
          <a:ln w="38100">
            <a:solidFill>
              <a:srgbClr val="3366FF">
                <a:alpha val="39999"/>
              </a:srgbClr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CD133EF-46E0-43C5-A291-E2686C2C726F}" type="slidenum">
              <a:rPr lang="ar-EG" smtClean="0"/>
              <a:pPr>
                <a:defRPr/>
              </a:pPr>
              <a:t>14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Text Box 2"/>
          <p:cNvSpPr txBox="1">
            <a:spLocks noChangeArrowheads="1"/>
          </p:cNvSpPr>
          <p:nvPr/>
        </p:nvSpPr>
        <p:spPr bwMode="auto">
          <a:xfrm>
            <a:off x="914400" y="381000"/>
            <a:ext cx="8229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endParaRPr lang="en-GB" sz="2400" b="1">
              <a:solidFill>
                <a:schemeClr val="accent2"/>
              </a:solidFill>
              <a:latin typeface="Times New Roman" pitchFamily="18" charset="0"/>
            </a:endParaRPr>
          </a:p>
        </p:txBody>
      </p:sp>
      <p:sp>
        <p:nvSpPr>
          <p:cNvPr id="24581" name="Line 4"/>
          <p:cNvSpPr>
            <a:spLocks noChangeShapeType="1"/>
          </p:cNvSpPr>
          <p:nvPr/>
        </p:nvSpPr>
        <p:spPr bwMode="auto">
          <a:xfrm>
            <a:off x="1222375" y="1066800"/>
            <a:ext cx="7921625" cy="0"/>
          </a:xfrm>
          <a:prstGeom prst="line">
            <a:avLst/>
          </a:prstGeom>
          <a:noFill/>
          <a:ln w="38100">
            <a:solidFill>
              <a:srgbClr val="3366FF">
                <a:alpha val="39999"/>
              </a:srgbClr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24582" name="Text Box 5"/>
          <p:cNvSpPr txBox="1">
            <a:spLocks noChangeArrowheads="1"/>
          </p:cNvSpPr>
          <p:nvPr/>
        </p:nvSpPr>
        <p:spPr bwMode="auto">
          <a:xfrm>
            <a:off x="1219200" y="381000"/>
            <a:ext cx="7489825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rtl="1">
              <a:spcBef>
                <a:spcPct val="50000"/>
              </a:spcBef>
            </a:pPr>
            <a:r>
              <a:rPr lang="en-US" sz="3200" dirty="0" smtClean="0">
                <a:solidFill>
                  <a:schemeClr val="accent2"/>
                </a:solidFill>
                <a:latin typeface="Tahoma" pitchFamily="34" charset="0"/>
              </a:rPr>
              <a:t>Use case Diagram: </a:t>
            </a:r>
            <a:r>
              <a:rPr lang="en-US" sz="2000" dirty="0" smtClean="0">
                <a:solidFill>
                  <a:srgbClr val="CC0066"/>
                </a:solidFill>
                <a:latin typeface="Tahoma" pitchFamily="34" charset="0"/>
              </a:rPr>
              <a:t>Bank system</a:t>
            </a:r>
          </a:p>
        </p:txBody>
      </p:sp>
      <p:sp>
        <p:nvSpPr>
          <p:cNvPr id="24583" name="Line 6"/>
          <p:cNvSpPr>
            <a:spLocks noChangeShapeType="1"/>
          </p:cNvSpPr>
          <p:nvPr/>
        </p:nvSpPr>
        <p:spPr bwMode="auto">
          <a:xfrm>
            <a:off x="0" y="304800"/>
            <a:ext cx="7921625" cy="0"/>
          </a:xfrm>
          <a:prstGeom prst="line">
            <a:avLst/>
          </a:prstGeom>
          <a:noFill/>
          <a:ln w="38100">
            <a:solidFill>
              <a:srgbClr val="3366FF">
                <a:alpha val="39999"/>
              </a:srgbClr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24584" name="Line 7"/>
          <p:cNvSpPr>
            <a:spLocks noChangeShapeType="1"/>
          </p:cNvSpPr>
          <p:nvPr/>
        </p:nvSpPr>
        <p:spPr bwMode="auto">
          <a:xfrm>
            <a:off x="228600" y="0"/>
            <a:ext cx="0" cy="6858000"/>
          </a:xfrm>
          <a:prstGeom prst="line">
            <a:avLst/>
          </a:prstGeom>
          <a:noFill/>
          <a:ln w="38100">
            <a:solidFill>
              <a:srgbClr val="3366FF">
                <a:alpha val="39999"/>
              </a:srgbClr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CD133EF-46E0-43C5-A291-E2686C2C726F}" type="slidenum">
              <a:rPr lang="ar-EG" smtClean="0"/>
              <a:pPr>
                <a:defRPr/>
              </a:pPr>
              <a:t>15</a:t>
            </a:fld>
            <a:endParaRPr lang="en-US"/>
          </a:p>
        </p:txBody>
      </p:sp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1219200"/>
            <a:ext cx="7419975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Text Box 2"/>
          <p:cNvSpPr txBox="1">
            <a:spLocks noChangeArrowheads="1"/>
          </p:cNvSpPr>
          <p:nvPr/>
        </p:nvSpPr>
        <p:spPr bwMode="auto">
          <a:xfrm>
            <a:off x="914400" y="381000"/>
            <a:ext cx="8229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endParaRPr lang="en-GB" sz="2400" b="1">
              <a:solidFill>
                <a:schemeClr val="accent2"/>
              </a:solidFill>
              <a:latin typeface="Times New Roman" pitchFamily="18" charset="0"/>
            </a:endParaRPr>
          </a:p>
        </p:txBody>
      </p:sp>
      <p:sp>
        <p:nvSpPr>
          <p:cNvPr id="24581" name="Line 4"/>
          <p:cNvSpPr>
            <a:spLocks noChangeShapeType="1"/>
          </p:cNvSpPr>
          <p:nvPr/>
        </p:nvSpPr>
        <p:spPr bwMode="auto">
          <a:xfrm>
            <a:off x="1222375" y="1066800"/>
            <a:ext cx="7921625" cy="0"/>
          </a:xfrm>
          <a:prstGeom prst="line">
            <a:avLst/>
          </a:prstGeom>
          <a:noFill/>
          <a:ln w="38100">
            <a:solidFill>
              <a:srgbClr val="3366FF">
                <a:alpha val="39999"/>
              </a:srgbClr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24582" name="Text Box 5"/>
          <p:cNvSpPr txBox="1">
            <a:spLocks noChangeArrowheads="1"/>
          </p:cNvSpPr>
          <p:nvPr/>
        </p:nvSpPr>
        <p:spPr bwMode="auto">
          <a:xfrm>
            <a:off x="1219200" y="381000"/>
            <a:ext cx="7489825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rtl="1">
              <a:spcBef>
                <a:spcPct val="50000"/>
              </a:spcBef>
            </a:pPr>
            <a:r>
              <a:rPr lang="en-US" sz="3200" dirty="0" smtClean="0">
                <a:solidFill>
                  <a:schemeClr val="accent2"/>
                </a:solidFill>
                <a:latin typeface="Tahoma" pitchFamily="34" charset="0"/>
              </a:rPr>
              <a:t>Activity Diagram: </a:t>
            </a:r>
            <a:r>
              <a:rPr lang="en-US" sz="2000" dirty="0" smtClean="0">
                <a:solidFill>
                  <a:srgbClr val="CC0066"/>
                </a:solidFill>
                <a:latin typeface="Tahoma" pitchFamily="34" charset="0"/>
              </a:rPr>
              <a:t>Open customer account</a:t>
            </a:r>
            <a:endParaRPr lang="en-US" sz="2000" dirty="0">
              <a:solidFill>
                <a:srgbClr val="CC0066"/>
              </a:solidFill>
              <a:latin typeface="Tahoma" pitchFamily="34" charset="0"/>
            </a:endParaRPr>
          </a:p>
        </p:txBody>
      </p:sp>
      <p:sp>
        <p:nvSpPr>
          <p:cNvPr id="24583" name="Line 6"/>
          <p:cNvSpPr>
            <a:spLocks noChangeShapeType="1"/>
          </p:cNvSpPr>
          <p:nvPr/>
        </p:nvSpPr>
        <p:spPr bwMode="auto">
          <a:xfrm>
            <a:off x="0" y="304800"/>
            <a:ext cx="7921625" cy="0"/>
          </a:xfrm>
          <a:prstGeom prst="line">
            <a:avLst/>
          </a:prstGeom>
          <a:noFill/>
          <a:ln w="38100">
            <a:solidFill>
              <a:srgbClr val="3366FF">
                <a:alpha val="39999"/>
              </a:srgbClr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24584" name="Line 7"/>
          <p:cNvSpPr>
            <a:spLocks noChangeShapeType="1"/>
          </p:cNvSpPr>
          <p:nvPr/>
        </p:nvSpPr>
        <p:spPr bwMode="auto">
          <a:xfrm>
            <a:off x="228600" y="0"/>
            <a:ext cx="0" cy="6858000"/>
          </a:xfrm>
          <a:prstGeom prst="line">
            <a:avLst/>
          </a:prstGeom>
          <a:noFill/>
          <a:ln w="38100">
            <a:solidFill>
              <a:srgbClr val="3366FF">
                <a:alpha val="39999"/>
              </a:srgbClr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CD133EF-46E0-43C5-A291-E2686C2C726F}" type="slidenum">
              <a:rPr lang="ar-EG" smtClean="0"/>
              <a:pPr>
                <a:defRPr/>
              </a:pPr>
              <a:t>16</a:t>
            </a:fld>
            <a:endParaRPr lang="en-US"/>
          </a:p>
        </p:txBody>
      </p:sp>
      <p:pic>
        <p:nvPicPr>
          <p:cNvPr id="3074" name="Picture 2" descr="C:\Users\Public\Documents\PNU\32-33\IS424\material\Course Outline\Practice examples\Activity diagram\ATM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1219200"/>
            <a:ext cx="7239000" cy="5181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Text Box 2"/>
          <p:cNvSpPr txBox="1">
            <a:spLocks noChangeArrowheads="1"/>
          </p:cNvSpPr>
          <p:nvPr/>
        </p:nvSpPr>
        <p:spPr bwMode="auto">
          <a:xfrm>
            <a:off x="914400" y="381000"/>
            <a:ext cx="8229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endParaRPr lang="en-GB" sz="2400" b="1">
              <a:solidFill>
                <a:schemeClr val="accent2"/>
              </a:solidFill>
              <a:latin typeface="Times New Roman" pitchFamily="18" charset="0"/>
            </a:endParaRPr>
          </a:p>
        </p:txBody>
      </p:sp>
      <p:sp>
        <p:nvSpPr>
          <p:cNvPr id="24581" name="Line 4"/>
          <p:cNvSpPr>
            <a:spLocks noChangeShapeType="1"/>
          </p:cNvSpPr>
          <p:nvPr/>
        </p:nvSpPr>
        <p:spPr bwMode="auto">
          <a:xfrm>
            <a:off x="1222375" y="1066800"/>
            <a:ext cx="7921625" cy="0"/>
          </a:xfrm>
          <a:prstGeom prst="line">
            <a:avLst/>
          </a:prstGeom>
          <a:noFill/>
          <a:ln w="38100">
            <a:solidFill>
              <a:srgbClr val="3366FF">
                <a:alpha val="39999"/>
              </a:srgbClr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24582" name="Text Box 5"/>
          <p:cNvSpPr txBox="1">
            <a:spLocks noChangeArrowheads="1"/>
          </p:cNvSpPr>
          <p:nvPr/>
        </p:nvSpPr>
        <p:spPr bwMode="auto">
          <a:xfrm>
            <a:off x="1219200" y="381000"/>
            <a:ext cx="7489825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rtl="1">
              <a:spcBef>
                <a:spcPct val="50000"/>
              </a:spcBef>
            </a:pPr>
            <a:r>
              <a:rPr lang="en-US" sz="3200" dirty="0" smtClean="0">
                <a:solidFill>
                  <a:schemeClr val="accent2"/>
                </a:solidFill>
                <a:latin typeface="Tahoma" pitchFamily="34" charset="0"/>
              </a:rPr>
              <a:t>Activity Diagram: </a:t>
            </a:r>
            <a:r>
              <a:rPr lang="en-US" sz="2000" dirty="0" smtClean="0">
                <a:solidFill>
                  <a:srgbClr val="CC0066"/>
                </a:solidFill>
                <a:latin typeface="Tahoma" pitchFamily="34" charset="0"/>
              </a:rPr>
              <a:t>Withdraw money</a:t>
            </a:r>
            <a:endParaRPr lang="en-US" sz="2000" dirty="0">
              <a:solidFill>
                <a:srgbClr val="CC0066"/>
              </a:solidFill>
              <a:latin typeface="Tahoma" pitchFamily="34" charset="0"/>
            </a:endParaRPr>
          </a:p>
        </p:txBody>
      </p:sp>
      <p:sp>
        <p:nvSpPr>
          <p:cNvPr id="24583" name="Line 6"/>
          <p:cNvSpPr>
            <a:spLocks noChangeShapeType="1"/>
          </p:cNvSpPr>
          <p:nvPr/>
        </p:nvSpPr>
        <p:spPr bwMode="auto">
          <a:xfrm>
            <a:off x="0" y="304800"/>
            <a:ext cx="7921625" cy="0"/>
          </a:xfrm>
          <a:prstGeom prst="line">
            <a:avLst/>
          </a:prstGeom>
          <a:noFill/>
          <a:ln w="38100">
            <a:solidFill>
              <a:srgbClr val="3366FF">
                <a:alpha val="39999"/>
              </a:srgbClr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24584" name="Line 7"/>
          <p:cNvSpPr>
            <a:spLocks noChangeShapeType="1"/>
          </p:cNvSpPr>
          <p:nvPr/>
        </p:nvSpPr>
        <p:spPr bwMode="auto">
          <a:xfrm>
            <a:off x="228600" y="0"/>
            <a:ext cx="0" cy="6858000"/>
          </a:xfrm>
          <a:prstGeom prst="line">
            <a:avLst/>
          </a:prstGeom>
          <a:noFill/>
          <a:ln w="38100">
            <a:solidFill>
              <a:srgbClr val="3366FF">
                <a:alpha val="39999"/>
              </a:srgbClr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CD133EF-46E0-43C5-A291-E2686C2C726F}" type="slidenum">
              <a:rPr lang="ar-EG" smtClean="0"/>
              <a:pPr>
                <a:defRPr/>
              </a:pPr>
              <a:t>17</a:t>
            </a:fld>
            <a:endParaRPr lang="en-US"/>
          </a:p>
        </p:txBody>
      </p:sp>
      <p:pic>
        <p:nvPicPr>
          <p:cNvPr id="4098" name="Picture 2" descr="C:\Users\Public\Documents\PNU\32-33\IS424\material\Course Outline\Practice examples\Activity diagram\Withdraw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5787" y="1219200"/>
            <a:ext cx="7972425" cy="52006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Line 2"/>
          <p:cNvSpPr>
            <a:spLocks noChangeShapeType="1"/>
          </p:cNvSpPr>
          <p:nvPr/>
        </p:nvSpPr>
        <p:spPr bwMode="auto">
          <a:xfrm>
            <a:off x="1222375" y="1268413"/>
            <a:ext cx="7921625" cy="0"/>
          </a:xfrm>
          <a:prstGeom prst="line">
            <a:avLst/>
          </a:prstGeom>
          <a:noFill/>
          <a:ln w="38100">
            <a:solidFill>
              <a:srgbClr val="3366FF">
                <a:alpha val="39999"/>
              </a:srgbClr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14340" name="Text Box 3"/>
          <p:cNvSpPr txBox="1">
            <a:spLocks noChangeArrowheads="1"/>
          </p:cNvSpPr>
          <p:nvPr/>
        </p:nvSpPr>
        <p:spPr bwMode="auto">
          <a:xfrm>
            <a:off x="1258888" y="549275"/>
            <a:ext cx="748982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rtl="1">
              <a:spcBef>
                <a:spcPct val="50000"/>
              </a:spcBef>
            </a:pPr>
            <a:r>
              <a:rPr lang="en-US" sz="3200">
                <a:solidFill>
                  <a:schemeClr val="accent2"/>
                </a:solidFill>
                <a:latin typeface="Tahoma" pitchFamily="34" charset="0"/>
              </a:rPr>
              <a:t>Activity Diagram</a:t>
            </a:r>
          </a:p>
        </p:txBody>
      </p:sp>
      <p:sp>
        <p:nvSpPr>
          <p:cNvPr id="30724" name="Text Box 4"/>
          <p:cNvSpPr txBox="1">
            <a:spLocks noChangeArrowheads="1"/>
          </p:cNvSpPr>
          <p:nvPr/>
        </p:nvSpPr>
        <p:spPr bwMode="auto">
          <a:xfrm>
            <a:off x="611188" y="1743075"/>
            <a:ext cx="8229600" cy="410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buFontTx/>
              <a:buChar char="•"/>
            </a:pPr>
            <a:r>
              <a:rPr lang="en-US" sz="2400">
                <a:solidFill>
                  <a:srgbClr val="000099"/>
                </a:solidFill>
                <a:latin typeface="Tahoma" pitchFamily="34" charset="0"/>
              </a:rPr>
              <a:t> </a:t>
            </a:r>
            <a:r>
              <a:rPr lang="en-US" sz="2400">
                <a:solidFill>
                  <a:srgbClr val="000099"/>
                </a:solidFill>
                <a:latin typeface="Tahoma" pitchFamily="34" charset="0"/>
                <a:cs typeface="Times New Roman" pitchFamily="18" charset="0"/>
              </a:rPr>
              <a:t>Activity diagrams illustrate the </a:t>
            </a:r>
            <a:r>
              <a:rPr lang="en-US" sz="2400" i="1">
                <a:solidFill>
                  <a:srgbClr val="CC0066"/>
                </a:solidFill>
                <a:latin typeface="Tahoma" pitchFamily="34" charset="0"/>
                <a:cs typeface="Times New Roman" pitchFamily="18" charset="0"/>
              </a:rPr>
              <a:t>flow of functionality</a:t>
            </a:r>
            <a:r>
              <a:rPr lang="en-US" sz="2400">
                <a:solidFill>
                  <a:srgbClr val="000099"/>
                </a:solidFill>
                <a:latin typeface="Tahoma" pitchFamily="34" charset="0"/>
                <a:cs typeface="Times New Roman" pitchFamily="18" charset="0"/>
              </a:rPr>
              <a:t> in a system </a:t>
            </a:r>
            <a:endParaRPr lang="en-US" sz="2400">
              <a:solidFill>
                <a:srgbClr val="000099"/>
              </a:solidFill>
              <a:latin typeface="Tahoma" pitchFamily="34" charset="0"/>
            </a:endParaRPr>
          </a:p>
          <a:p>
            <a:pPr algn="just"/>
            <a:endParaRPr lang="en-US" sz="2400" i="1">
              <a:solidFill>
                <a:srgbClr val="000099"/>
              </a:solidFill>
              <a:latin typeface="Tahoma" pitchFamily="34" charset="0"/>
            </a:endParaRPr>
          </a:p>
          <a:p>
            <a:pPr algn="just">
              <a:buFontTx/>
              <a:buChar char="•"/>
            </a:pPr>
            <a:r>
              <a:rPr lang="en-US" sz="2400">
                <a:solidFill>
                  <a:srgbClr val="000099"/>
                </a:solidFill>
                <a:latin typeface="Tahoma" pitchFamily="34" charset="0"/>
              </a:rPr>
              <a:t> </a:t>
            </a:r>
            <a:r>
              <a:rPr lang="en-US" sz="2400">
                <a:solidFill>
                  <a:srgbClr val="000099"/>
                </a:solidFill>
                <a:latin typeface="Tahoma" pitchFamily="34" charset="0"/>
                <a:cs typeface="Times New Roman" pitchFamily="18" charset="0"/>
              </a:rPr>
              <a:t>It used in requirements gathering to illustrate the </a:t>
            </a:r>
            <a:r>
              <a:rPr lang="en-US" sz="2400" i="1">
                <a:solidFill>
                  <a:srgbClr val="CC0066"/>
                </a:solidFill>
                <a:latin typeface="Tahoma" pitchFamily="34" charset="0"/>
                <a:cs typeface="Times New Roman" pitchFamily="18" charset="0"/>
              </a:rPr>
              <a:t>flow of events through a use case</a:t>
            </a:r>
            <a:r>
              <a:rPr lang="en-US" sz="2400" i="1">
                <a:solidFill>
                  <a:srgbClr val="CC0066"/>
                </a:solidFill>
                <a:latin typeface="Tahoma" pitchFamily="34" charset="0"/>
              </a:rPr>
              <a:t> </a:t>
            </a:r>
          </a:p>
          <a:p>
            <a:pPr algn="just">
              <a:buFontTx/>
              <a:buChar char="•"/>
            </a:pPr>
            <a:endParaRPr lang="en-US" sz="2400" i="1">
              <a:solidFill>
                <a:srgbClr val="CC0066"/>
              </a:solidFill>
              <a:latin typeface="Tahoma" pitchFamily="34" charset="0"/>
            </a:endParaRPr>
          </a:p>
          <a:p>
            <a:pPr algn="just">
              <a:buFontTx/>
              <a:buChar char="•"/>
            </a:pPr>
            <a:r>
              <a:rPr lang="en-US" sz="2400">
                <a:solidFill>
                  <a:srgbClr val="000099"/>
                </a:solidFill>
                <a:latin typeface="Tahoma" pitchFamily="34" charset="0"/>
              </a:rPr>
              <a:t> </a:t>
            </a:r>
            <a:r>
              <a:rPr lang="en-US" sz="2400">
                <a:solidFill>
                  <a:srgbClr val="000099"/>
                </a:solidFill>
                <a:latin typeface="Tahoma" pitchFamily="34" charset="0"/>
                <a:cs typeface="Times New Roman" pitchFamily="18" charset="0"/>
              </a:rPr>
              <a:t>These diagrams define </a:t>
            </a:r>
            <a:r>
              <a:rPr lang="en-US" sz="2400" i="1">
                <a:solidFill>
                  <a:srgbClr val="CC0066"/>
                </a:solidFill>
                <a:latin typeface="Tahoma" pitchFamily="34" charset="0"/>
                <a:cs typeface="Times New Roman" pitchFamily="18" charset="0"/>
              </a:rPr>
              <a:t>where the workflow starts</a:t>
            </a:r>
            <a:r>
              <a:rPr lang="en-US" sz="2400">
                <a:solidFill>
                  <a:srgbClr val="000099"/>
                </a:solidFill>
                <a:latin typeface="Tahoma" pitchFamily="34" charset="0"/>
                <a:cs typeface="Times New Roman" pitchFamily="18" charset="0"/>
              </a:rPr>
              <a:t>, </a:t>
            </a:r>
            <a:r>
              <a:rPr lang="en-US" sz="2400" i="1">
                <a:solidFill>
                  <a:srgbClr val="CC0066"/>
                </a:solidFill>
                <a:latin typeface="Tahoma" pitchFamily="34" charset="0"/>
                <a:cs typeface="Times New Roman" pitchFamily="18" charset="0"/>
              </a:rPr>
              <a:t>where it ends</a:t>
            </a:r>
            <a:r>
              <a:rPr lang="en-US" sz="2400">
                <a:solidFill>
                  <a:srgbClr val="000099"/>
                </a:solidFill>
                <a:latin typeface="Tahoma" pitchFamily="34" charset="0"/>
                <a:cs typeface="Times New Roman" pitchFamily="18" charset="0"/>
              </a:rPr>
              <a:t>, </a:t>
            </a:r>
            <a:r>
              <a:rPr lang="en-US" sz="2400" i="1">
                <a:solidFill>
                  <a:srgbClr val="CC0066"/>
                </a:solidFill>
                <a:latin typeface="Tahoma" pitchFamily="34" charset="0"/>
                <a:cs typeface="Times New Roman" pitchFamily="18" charset="0"/>
              </a:rPr>
              <a:t>what activities occur during the workflow</a:t>
            </a:r>
            <a:r>
              <a:rPr lang="en-US" sz="2400">
                <a:solidFill>
                  <a:srgbClr val="000099"/>
                </a:solidFill>
                <a:latin typeface="Tahoma" pitchFamily="34" charset="0"/>
                <a:cs typeface="Times New Roman" pitchFamily="18" charset="0"/>
              </a:rPr>
              <a:t>, and </a:t>
            </a:r>
            <a:r>
              <a:rPr lang="en-US" sz="2400" i="1">
                <a:solidFill>
                  <a:srgbClr val="CC0066"/>
                </a:solidFill>
                <a:latin typeface="Tahoma" pitchFamily="34" charset="0"/>
                <a:cs typeface="Times New Roman" pitchFamily="18" charset="0"/>
              </a:rPr>
              <a:t>in what order the activities occur</a:t>
            </a:r>
            <a:r>
              <a:rPr lang="en-US" sz="2400" i="1">
                <a:solidFill>
                  <a:srgbClr val="CC0066"/>
                </a:solidFill>
                <a:latin typeface="Tahoma" pitchFamily="34" charset="0"/>
              </a:rPr>
              <a:t> </a:t>
            </a:r>
          </a:p>
          <a:p>
            <a:pPr algn="just">
              <a:buFontTx/>
              <a:buChar char="•"/>
            </a:pPr>
            <a:endParaRPr lang="en-US" sz="2400" i="1">
              <a:solidFill>
                <a:srgbClr val="CC0066"/>
              </a:solidFill>
              <a:latin typeface="Tahoma" pitchFamily="34" charset="0"/>
            </a:endParaRPr>
          </a:p>
          <a:p>
            <a:pPr algn="just">
              <a:buFontTx/>
              <a:buChar char="•"/>
            </a:pPr>
            <a:r>
              <a:rPr lang="en-US" sz="2400">
                <a:solidFill>
                  <a:srgbClr val="000099"/>
                </a:solidFill>
                <a:latin typeface="Tahoma" pitchFamily="34" charset="0"/>
                <a:cs typeface="Times New Roman" pitchFamily="18" charset="0"/>
              </a:rPr>
              <a:t> </a:t>
            </a:r>
            <a:r>
              <a:rPr lang="en-US" sz="2400" i="1">
                <a:solidFill>
                  <a:srgbClr val="CC0066"/>
                </a:solidFill>
                <a:latin typeface="Tahoma" pitchFamily="34" charset="0"/>
                <a:cs typeface="Times New Roman" pitchFamily="18" charset="0"/>
              </a:rPr>
              <a:t>An activity</a:t>
            </a:r>
            <a:r>
              <a:rPr lang="en-US" sz="2400">
                <a:solidFill>
                  <a:srgbClr val="000099"/>
                </a:solidFill>
                <a:latin typeface="Tahoma" pitchFamily="34" charset="0"/>
                <a:cs typeface="Times New Roman" pitchFamily="18" charset="0"/>
              </a:rPr>
              <a:t> is a task that is performed during the workflow </a:t>
            </a:r>
          </a:p>
        </p:txBody>
      </p:sp>
      <p:sp>
        <p:nvSpPr>
          <p:cNvPr id="14342" name="Line 5"/>
          <p:cNvSpPr>
            <a:spLocks noChangeShapeType="1"/>
          </p:cNvSpPr>
          <p:nvPr/>
        </p:nvSpPr>
        <p:spPr bwMode="auto">
          <a:xfrm>
            <a:off x="0" y="304800"/>
            <a:ext cx="7921625" cy="0"/>
          </a:xfrm>
          <a:prstGeom prst="line">
            <a:avLst/>
          </a:prstGeom>
          <a:noFill/>
          <a:ln w="38100">
            <a:solidFill>
              <a:srgbClr val="3366FF">
                <a:alpha val="39999"/>
              </a:srgbClr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14343" name="Line 6"/>
          <p:cNvSpPr>
            <a:spLocks noChangeShapeType="1"/>
          </p:cNvSpPr>
          <p:nvPr/>
        </p:nvSpPr>
        <p:spPr bwMode="auto">
          <a:xfrm>
            <a:off x="228600" y="0"/>
            <a:ext cx="0" cy="6858000"/>
          </a:xfrm>
          <a:prstGeom prst="line">
            <a:avLst/>
          </a:prstGeom>
          <a:noFill/>
          <a:ln w="38100">
            <a:solidFill>
              <a:srgbClr val="3366FF">
                <a:alpha val="39999"/>
              </a:srgbClr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CD133EF-46E0-43C5-A291-E2686C2C726F}" type="slidenum">
              <a:rPr lang="ar-EG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07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07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07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072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Text Box 2"/>
          <p:cNvSpPr txBox="1">
            <a:spLocks noChangeArrowheads="1"/>
          </p:cNvSpPr>
          <p:nvPr/>
        </p:nvSpPr>
        <p:spPr bwMode="auto">
          <a:xfrm>
            <a:off x="2057400" y="381000"/>
            <a:ext cx="470693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rtl="1"/>
            <a:r>
              <a:rPr lang="en-US" sz="2800" i="1">
                <a:solidFill>
                  <a:srgbClr val="CC0066"/>
                </a:solidFill>
                <a:latin typeface="Tahoma" pitchFamily="34" charset="0"/>
              </a:rPr>
              <a:t>Elements of Activity Diagram</a:t>
            </a:r>
          </a:p>
        </p:txBody>
      </p:sp>
      <p:graphicFrame>
        <p:nvGraphicFramePr>
          <p:cNvPr id="31747" name="Group 3"/>
          <p:cNvGraphicFramePr>
            <a:graphicFrameLocks noGrp="1"/>
          </p:cNvGraphicFramePr>
          <p:nvPr/>
        </p:nvGraphicFramePr>
        <p:xfrm>
          <a:off x="684213" y="884238"/>
          <a:ext cx="7848600" cy="396240"/>
        </p:xfrm>
        <a:graphic>
          <a:graphicData uri="http://schemas.openxmlformats.org/drawingml/2006/table">
            <a:tbl>
              <a:tblPr rtl="1"/>
              <a:tblGrid>
                <a:gridCol w="2379663"/>
                <a:gridCol w="3165475"/>
                <a:gridCol w="2303462"/>
              </a:tblGrid>
              <a:tr h="3762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66"/>
                          </a:solidFill>
                          <a:effectLst/>
                          <a:latin typeface="Arial" charset="0"/>
                          <a:cs typeface="Arial" charset="0"/>
                        </a:rPr>
                        <a:t>Notation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66"/>
                          </a:solidFill>
                          <a:effectLst/>
                          <a:latin typeface="Arial" charset="0"/>
                          <a:cs typeface="Arial" charset="0"/>
                        </a:rPr>
                        <a:t>Representation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66"/>
                          </a:solidFill>
                          <a:effectLst/>
                          <a:latin typeface="Arial" charset="0"/>
                          <a:cs typeface="Arial" charset="0"/>
                        </a:rPr>
                        <a:t>Element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31797" name="Group 53"/>
          <p:cNvGraphicFramePr>
            <a:graphicFrameLocks noGrp="1"/>
          </p:cNvGraphicFramePr>
          <p:nvPr/>
        </p:nvGraphicFramePr>
        <p:xfrm>
          <a:off x="684213" y="1316038"/>
          <a:ext cx="7848600" cy="4094164"/>
        </p:xfrm>
        <a:graphic>
          <a:graphicData uri="http://schemas.openxmlformats.org/drawingml/2006/table">
            <a:tbl>
              <a:tblPr rtl="1"/>
              <a:tblGrid>
                <a:gridCol w="2403475"/>
                <a:gridCol w="3141663"/>
                <a:gridCol w="2303462"/>
              </a:tblGrid>
              <a:tr h="15255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4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CC0066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128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A5002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556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A5002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1779" name="Rectangle 35"/>
          <p:cNvSpPr>
            <a:spLocks noChangeArrowheads="1"/>
          </p:cNvSpPr>
          <p:nvPr/>
        </p:nvSpPr>
        <p:spPr bwMode="auto">
          <a:xfrm>
            <a:off x="1143000" y="3352800"/>
            <a:ext cx="12668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rtl="1"/>
            <a:r>
              <a:rPr lang="en-US" sz="2000">
                <a:solidFill>
                  <a:srgbClr val="CC0066"/>
                </a:solidFill>
                <a:latin typeface="Tahoma" pitchFamily="34" charset="0"/>
              </a:rPr>
              <a:t>End State</a:t>
            </a:r>
          </a:p>
        </p:txBody>
      </p:sp>
      <p:sp>
        <p:nvSpPr>
          <p:cNvPr id="31780" name="Rectangle 36"/>
          <p:cNvSpPr>
            <a:spLocks noChangeArrowheads="1"/>
          </p:cNvSpPr>
          <p:nvPr/>
        </p:nvSpPr>
        <p:spPr bwMode="auto">
          <a:xfrm>
            <a:off x="1066800" y="1828800"/>
            <a:ext cx="13811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rtl="1"/>
            <a:r>
              <a:rPr lang="en-US" sz="2000">
                <a:solidFill>
                  <a:srgbClr val="CC0066"/>
                </a:solidFill>
                <a:latin typeface="Tahoma" pitchFamily="34" charset="0"/>
              </a:rPr>
              <a:t>Start State</a:t>
            </a:r>
          </a:p>
        </p:txBody>
      </p:sp>
      <p:sp>
        <p:nvSpPr>
          <p:cNvPr id="31781" name="Rectangle 37"/>
          <p:cNvSpPr>
            <a:spLocks noChangeArrowheads="1"/>
          </p:cNvSpPr>
          <p:nvPr/>
        </p:nvSpPr>
        <p:spPr bwMode="auto">
          <a:xfrm>
            <a:off x="1212850" y="4648200"/>
            <a:ext cx="9969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 rtl="1"/>
            <a:r>
              <a:rPr lang="en-US" sz="2000">
                <a:solidFill>
                  <a:srgbClr val="CC0066"/>
                </a:solidFill>
                <a:latin typeface="Tahoma" pitchFamily="34" charset="0"/>
              </a:rPr>
              <a:t>Activity</a:t>
            </a:r>
            <a:endParaRPr lang="ar-EG" sz="2000">
              <a:solidFill>
                <a:srgbClr val="CC0066"/>
              </a:solidFill>
              <a:latin typeface="Tahoma" pitchFamily="34" charset="0"/>
            </a:endParaRPr>
          </a:p>
        </p:txBody>
      </p:sp>
      <p:sp>
        <p:nvSpPr>
          <p:cNvPr id="31782" name="Text Box 38"/>
          <p:cNvSpPr txBox="1">
            <a:spLocks noChangeArrowheads="1"/>
          </p:cNvSpPr>
          <p:nvPr/>
        </p:nvSpPr>
        <p:spPr bwMode="auto">
          <a:xfrm>
            <a:off x="3060700" y="1511300"/>
            <a:ext cx="3024188" cy="94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rtl="1"/>
            <a:r>
              <a:rPr lang="en-US" sz="1400" dirty="0">
                <a:solidFill>
                  <a:srgbClr val="000099"/>
                </a:solidFill>
                <a:latin typeface="Tahoma" pitchFamily="34" charset="0"/>
              </a:rPr>
              <a:t>Show where the flow </a:t>
            </a:r>
            <a:r>
              <a:rPr lang="en-US" sz="1400" i="1" dirty="0">
                <a:solidFill>
                  <a:srgbClr val="CC0066"/>
                </a:solidFill>
                <a:latin typeface="Tahoma" pitchFamily="34" charset="0"/>
              </a:rPr>
              <a:t>begins</a:t>
            </a:r>
            <a:r>
              <a:rPr lang="en-US" sz="1400" dirty="0">
                <a:solidFill>
                  <a:srgbClr val="000099"/>
                </a:solidFill>
                <a:latin typeface="Tahoma" pitchFamily="34" charset="0"/>
              </a:rPr>
              <a:t>. Each activity diagram </a:t>
            </a:r>
            <a:r>
              <a:rPr lang="en-US" sz="1400" i="1" dirty="0">
                <a:solidFill>
                  <a:srgbClr val="CC0066"/>
                </a:solidFill>
                <a:latin typeface="Tahoma" pitchFamily="34" charset="0"/>
              </a:rPr>
              <a:t>must have one and only one</a:t>
            </a:r>
            <a:r>
              <a:rPr lang="en-US" sz="1400" dirty="0">
                <a:solidFill>
                  <a:srgbClr val="000099"/>
                </a:solidFill>
                <a:latin typeface="Tahoma" pitchFamily="34" charset="0"/>
              </a:rPr>
              <a:t>  start state</a:t>
            </a:r>
          </a:p>
          <a:p>
            <a:pPr algn="l" rtl="1"/>
            <a:endParaRPr lang="en-US" sz="1400" i="1" dirty="0">
              <a:solidFill>
                <a:srgbClr val="CC0066"/>
              </a:solidFill>
              <a:latin typeface="Tahoma" pitchFamily="34" charset="0"/>
            </a:endParaRPr>
          </a:p>
        </p:txBody>
      </p:sp>
      <p:sp>
        <p:nvSpPr>
          <p:cNvPr id="31786" name="Text Box 42"/>
          <p:cNvSpPr txBox="1">
            <a:spLocks noChangeArrowheads="1"/>
          </p:cNvSpPr>
          <p:nvPr/>
        </p:nvSpPr>
        <p:spPr bwMode="auto">
          <a:xfrm>
            <a:off x="3060700" y="3171825"/>
            <a:ext cx="2951163" cy="94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>
                <a:solidFill>
                  <a:srgbClr val="000099"/>
                </a:solidFill>
                <a:latin typeface="Tahoma" pitchFamily="34" charset="0"/>
              </a:rPr>
              <a:t>Show where the flow </a:t>
            </a:r>
            <a:r>
              <a:rPr lang="en-US" sz="1400" i="1">
                <a:solidFill>
                  <a:srgbClr val="CC0066"/>
                </a:solidFill>
                <a:latin typeface="Tahoma" pitchFamily="34" charset="0"/>
              </a:rPr>
              <a:t>ends</a:t>
            </a:r>
            <a:r>
              <a:rPr lang="en-US" sz="1400">
                <a:solidFill>
                  <a:srgbClr val="000099"/>
                </a:solidFill>
                <a:latin typeface="Tahoma" pitchFamily="34" charset="0"/>
              </a:rPr>
              <a:t>. You can have more than one end state on the diagram (</a:t>
            </a:r>
            <a:r>
              <a:rPr lang="en-US" sz="1400" i="1">
                <a:solidFill>
                  <a:srgbClr val="CC0066"/>
                </a:solidFill>
                <a:latin typeface="Tahoma" pitchFamily="34" charset="0"/>
              </a:rPr>
              <a:t>Optional</a:t>
            </a:r>
            <a:r>
              <a:rPr lang="en-US" sz="1400">
                <a:solidFill>
                  <a:srgbClr val="000099"/>
                </a:solidFill>
                <a:latin typeface="Tahoma" pitchFamily="34" charset="0"/>
              </a:rPr>
              <a:t>)</a:t>
            </a:r>
          </a:p>
          <a:p>
            <a:endParaRPr lang="en-US" sz="1400" i="1">
              <a:solidFill>
                <a:srgbClr val="000099"/>
              </a:solidFill>
              <a:latin typeface="Tahoma" pitchFamily="34" charset="0"/>
            </a:endParaRPr>
          </a:p>
        </p:txBody>
      </p:sp>
      <p:sp>
        <p:nvSpPr>
          <p:cNvPr id="31787" name="Text Box 43"/>
          <p:cNvSpPr txBox="1">
            <a:spLocks noChangeArrowheads="1"/>
          </p:cNvSpPr>
          <p:nvPr/>
        </p:nvSpPr>
        <p:spPr bwMode="auto">
          <a:xfrm>
            <a:off x="3060700" y="4652963"/>
            <a:ext cx="3024188" cy="560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>
                <a:solidFill>
                  <a:srgbClr val="000099"/>
                </a:solidFill>
                <a:latin typeface="Tahoma" pitchFamily="34" charset="0"/>
              </a:rPr>
              <a:t>A step in the process</a:t>
            </a:r>
          </a:p>
          <a:p>
            <a:pPr algn="l">
              <a:spcBef>
                <a:spcPct val="20000"/>
              </a:spcBef>
              <a:buClr>
                <a:schemeClr val="accent1"/>
              </a:buClr>
              <a:buSzPct val="80000"/>
              <a:buFont typeface="Wingdings" pitchFamily="2" charset="2"/>
              <a:buNone/>
            </a:pPr>
            <a:endParaRPr lang="en-US" sz="1400" i="1">
              <a:solidFill>
                <a:srgbClr val="000099"/>
              </a:solidFill>
              <a:latin typeface="Tahoma" pitchFamily="34" charset="0"/>
            </a:endParaRPr>
          </a:p>
        </p:txBody>
      </p:sp>
      <p:sp>
        <p:nvSpPr>
          <p:cNvPr id="31791" name="Oval 47"/>
          <p:cNvSpPr>
            <a:spLocks noChangeArrowheads="1"/>
          </p:cNvSpPr>
          <p:nvPr/>
        </p:nvSpPr>
        <p:spPr bwMode="auto">
          <a:xfrm>
            <a:off x="7086600" y="1752600"/>
            <a:ext cx="457200" cy="4572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1792" name="Oval 48"/>
          <p:cNvSpPr>
            <a:spLocks noChangeArrowheads="1"/>
          </p:cNvSpPr>
          <p:nvPr/>
        </p:nvSpPr>
        <p:spPr bwMode="auto">
          <a:xfrm>
            <a:off x="7086600" y="3352800"/>
            <a:ext cx="457200" cy="4572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1793" name="Oval 49"/>
          <p:cNvSpPr>
            <a:spLocks noChangeArrowheads="1"/>
          </p:cNvSpPr>
          <p:nvPr/>
        </p:nvSpPr>
        <p:spPr bwMode="auto">
          <a:xfrm>
            <a:off x="7010400" y="3276600"/>
            <a:ext cx="609600" cy="6096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1795" name="Text Box 51"/>
          <p:cNvSpPr txBox="1">
            <a:spLocks noChangeArrowheads="1"/>
          </p:cNvSpPr>
          <p:nvPr/>
        </p:nvSpPr>
        <p:spPr bwMode="auto">
          <a:xfrm>
            <a:off x="6781800" y="4724400"/>
            <a:ext cx="11430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en-US" sz="1400" dirty="0">
                <a:latin typeface="Tahoma" pitchFamily="34" charset="0"/>
              </a:rPr>
              <a:t>Select Flight</a:t>
            </a:r>
          </a:p>
        </p:txBody>
      </p:sp>
      <p:sp>
        <p:nvSpPr>
          <p:cNvPr id="31798" name="AutoShape 54"/>
          <p:cNvSpPr>
            <a:spLocks noChangeArrowheads="1"/>
          </p:cNvSpPr>
          <p:nvPr/>
        </p:nvSpPr>
        <p:spPr bwMode="auto">
          <a:xfrm>
            <a:off x="6324600" y="4495800"/>
            <a:ext cx="1905000" cy="838200"/>
          </a:xfrm>
          <a:prstGeom prst="flowChartTerminator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CD133EF-46E0-43C5-A291-E2686C2C726F}" type="slidenum">
              <a:rPr lang="ar-EG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17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17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17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317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317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17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317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0" dur="500"/>
                                        <p:tgtEl>
                                          <p:spTgt spid="317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5" dur="500"/>
                                        <p:tgtEl>
                                          <p:spTgt spid="317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/>
                                        <p:tgtEl>
                                          <p:spTgt spid="317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3" dur="500"/>
                                        <p:tgtEl>
                                          <p:spTgt spid="317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79" grpId="0"/>
      <p:bldP spid="31780" grpId="0"/>
      <p:bldP spid="31781" grpId="0"/>
      <p:bldP spid="31782" grpId="0"/>
      <p:bldP spid="31786" grpId="0"/>
      <p:bldP spid="31791" grpId="0" animBg="1"/>
      <p:bldP spid="31792" grpId="0" animBg="1"/>
      <p:bldP spid="31793" grpId="0" animBg="1"/>
      <p:bldP spid="31795" grpId="0"/>
      <p:bldP spid="3179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Text Box 2"/>
          <p:cNvSpPr txBox="1">
            <a:spLocks noChangeArrowheads="1"/>
          </p:cNvSpPr>
          <p:nvPr/>
        </p:nvSpPr>
        <p:spPr bwMode="auto">
          <a:xfrm>
            <a:off x="1933575" y="381000"/>
            <a:ext cx="51530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rtl="1"/>
            <a:r>
              <a:rPr lang="en-US" sz="2800" i="1">
                <a:solidFill>
                  <a:srgbClr val="CC0066"/>
                </a:solidFill>
                <a:latin typeface="Tahoma" pitchFamily="34" charset="0"/>
              </a:rPr>
              <a:t>Elements of Activity Diagram </a:t>
            </a:r>
            <a:r>
              <a:rPr lang="en-US" sz="1200" i="1">
                <a:solidFill>
                  <a:srgbClr val="CC0066"/>
                </a:solidFill>
                <a:latin typeface="Tahoma" pitchFamily="34" charset="0"/>
              </a:rPr>
              <a:t>cont.</a:t>
            </a:r>
          </a:p>
        </p:txBody>
      </p:sp>
      <p:graphicFrame>
        <p:nvGraphicFramePr>
          <p:cNvPr id="34819" name="Group 3"/>
          <p:cNvGraphicFramePr>
            <a:graphicFrameLocks noGrp="1"/>
          </p:cNvGraphicFramePr>
          <p:nvPr/>
        </p:nvGraphicFramePr>
        <p:xfrm>
          <a:off x="684213" y="884238"/>
          <a:ext cx="7848600" cy="396240"/>
        </p:xfrm>
        <a:graphic>
          <a:graphicData uri="http://schemas.openxmlformats.org/drawingml/2006/table">
            <a:tbl>
              <a:tblPr rtl="1"/>
              <a:tblGrid>
                <a:gridCol w="2379663"/>
                <a:gridCol w="3165475"/>
                <a:gridCol w="2303462"/>
              </a:tblGrid>
              <a:tr h="3762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66"/>
                          </a:solidFill>
                          <a:effectLst/>
                          <a:latin typeface="Arial" charset="0"/>
                          <a:cs typeface="Arial" charset="0"/>
                        </a:rPr>
                        <a:t>Notation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66"/>
                          </a:solidFill>
                          <a:effectLst/>
                          <a:latin typeface="Arial" charset="0"/>
                          <a:cs typeface="Arial" charset="0"/>
                        </a:rPr>
                        <a:t>Representation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66"/>
                          </a:solidFill>
                          <a:effectLst/>
                          <a:latin typeface="Arial" charset="0"/>
                          <a:cs typeface="Arial" charset="0"/>
                        </a:rPr>
                        <a:t>Element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34829" name="Group 13"/>
          <p:cNvGraphicFramePr>
            <a:graphicFrameLocks noGrp="1"/>
          </p:cNvGraphicFramePr>
          <p:nvPr/>
        </p:nvGraphicFramePr>
        <p:xfrm>
          <a:off x="684213" y="1316038"/>
          <a:ext cx="7848600" cy="4094164"/>
        </p:xfrm>
        <a:graphic>
          <a:graphicData uri="http://schemas.openxmlformats.org/drawingml/2006/table">
            <a:tbl>
              <a:tblPr rtl="1"/>
              <a:tblGrid>
                <a:gridCol w="2403475"/>
                <a:gridCol w="3141663"/>
                <a:gridCol w="2303462"/>
              </a:tblGrid>
              <a:tr h="15255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400" b="1" i="1" u="none" strike="noStrike" cap="none" normalizeH="0" baseline="0" smtClean="0">
                        <a:ln>
                          <a:noFill/>
                        </a:ln>
                        <a:solidFill>
                          <a:srgbClr val="CC0066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128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A5002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556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A5002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4847" name="Rectangle 31"/>
          <p:cNvSpPr>
            <a:spLocks noChangeArrowheads="1"/>
          </p:cNvSpPr>
          <p:nvPr/>
        </p:nvSpPr>
        <p:spPr bwMode="auto">
          <a:xfrm>
            <a:off x="1143000" y="3352800"/>
            <a:ext cx="16208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rtl="1"/>
            <a:r>
              <a:rPr lang="en-US" sz="2000">
                <a:solidFill>
                  <a:srgbClr val="CC0066"/>
                </a:solidFill>
                <a:latin typeface="Tahoma" pitchFamily="34" charset="0"/>
              </a:rPr>
              <a:t>Object Flows</a:t>
            </a:r>
          </a:p>
        </p:txBody>
      </p:sp>
      <p:sp>
        <p:nvSpPr>
          <p:cNvPr id="34848" name="Rectangle 32"/>
          <p:cNvSpPr>
            <a:spLocks noChangeArrowheads="1"/>
          </p:cNvSpPr>
          <p:nvPr/>
        </p:nvSpPr>
        <p:spPr bwMode="auto">
          <a:xfrm>
            <a:off x="1262063" y="1828800"/>
            <a:ext cx="102393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rtl="1"/>
            <a:r>
              <a:rPr lang="en-US" sz="2000">
                <a:solidFill>
                  <a:srgbClr val="CC0066"/>
                </a:solidFill>
                <a:latin typeface="Tahoma" pitchFamily="34" charset="0"/>
              </a:rPr>
              <a:t>Objects</a:t>
            </a:r>
          </a:p>
        </p:txBody>
      </p:sp>
      <p:sp>
        <p:nvSpPr>
          <p:cNvPr id="34849" name="Rectangle 33"/>
          <p:cNvSpPr>
            <a:spLocks noChangeArrowheads="1"/>
          </p:cNvSpPr>
          <p:nvPr/>
        </p:nvSpPr>
        <p:spPr bwMode="auto">
          <a:xfrm>
            <a:off x="1212850" y="4648200"/>
            <a:ext cx="14065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 rtl="1"/>
            <a:r>
              <a:rPr lang="en-US" sz="2000">
                <a:solidFill>
                  <a:srgbClr val="CC0066"/>
                </a:solidFill>
                <a:latin typeface="Tahoma" pitchFamily="34" charset="0"/>
              </a:rPr>
              <a:t>Transitions</a:t>
            </a:r>
            <a:endParaRPr lang="ar-EG" sz="2000">
              <a:solidFill>
                <a:srgbClr val="CC0066"/>
              </a:solidFill>
              <a:latin typeface="Tahoma" pitchFamily="34" charset="0"/>
            </a:endParaRPr>
          </a:p>
        </p:txBody>
      </p:sp>
      <p:sp>
        <p:nvSpPr>
          <p:cNvPr id="34850" name="Text Box 34"/>
          <p:cNvSpPr txBox="1">
            <a:spLocks noChangeArrowheads="1"/>
          </p:cNvSpPr>
          <p:nvPr/>
        </p:nvSpPr>
        <p:spPr bwMode="auto">
          <a:xfrm>
            <a:off x="3060700" y="1511300"/>
            <a:ext cx="3024188" cy="115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>
                <a:solidFill>
                  <a:srgbClr val="000099"/>
                </a:solidFill>
                <a:latin typeface="Tahoma" pitchFamily="34" charset="0"/>
              </a:rPr>
              <a:t>An entity that is </a:t>
            </a:r>
            <a:r>
              <a:rPr lang="en-US" sz="1400" i="1">
                <a:solidFill>
                  <a:srgbClr val="CC0066"/>
                </a:solidFill>
                <a:latin typeface="Tahoma" pitchFamily="34" charset="0"/>
              </a:rPr>
              <a:t>used or changed</a:t>
            </a:r>
            <a:r>
              <a:rPr lang="en-US" sz="1400">
                <a:solidFill>
                  <a:srgbClr val="000099"/>
                </a:solidFill>
                <a:latin typeface="Tahoma" pitchFamily="34" charset="0"/>
              </a:rPr>
              <a:t> by an activity in the flow. You can understand where and how the</a:t>
            </a:r>
          </a:p>
          <a:p>
            <a:r>
              <a:rPr lang="en-US" sz="1400">
                <a:solidFill>
                  <a:srgbClr val="000099"/>
                </a:solidFill>
                <a:latin typeface="Tahoma" pitchFamily="34" charset="0"/>
              </a:rPr>
              <a:t>object's state changes.</a:t>
            </a:r>
          </a:p>
          <a:p>
            <a:pPr rtl="1"/>
            <a:endParaRPr lang="en-US" sz="1400" i="1">
              <a:solidFill>
                <a:srgbClr val="000099"/>
              </a:solidFill>
              <a:latin typeface="Tahoma" pitchFamily="34" charset="0"/>
            </a:endParaRPr>
          </a:p>
        </p:txBody>
      </p:sp>
      <p:sp>
        <p:nvSpPr>
          <p:cNvPr id="34851" name="Text Box 35"/>
          <p:cNvSpPr txBox="1">
            <a:spLocks noChangeArrowheads="1"/>
          </p:cNvSpPr>
          <p:nvPr/>
        </p:nvSpPr>
        <p:spPr bwMode="auto">
          <a:xfrm>
            <a:off x="3060700" y="2895600"/>
            <a:ext cx="2951163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 dirty="0">
                <a:solidFill>
                  <a:srgbClr val="000099"/>
                </a:solidFill>
                <a:latin typeface="Tahoma" pitchFamily="34" charset="0"/>
              </a:rPr>
              <a:t>Link objects to activities. </a:t>
            </a:r>
          </a:p>
          <a:p>
            <a:r>
              <a:rPr lang="en-US" sz="1400" i="1" dirty="0">
                <a:solidFill>
                  <a:srgbClr val="CC0066"/>
                </a:solidFill>
                <a:latin typeface="Tahoma" pitchFamily="34" charset="0"/>
              </a:rPr>
              <a:t>from an activity</a:t>
            </a:r>
          </a:p>
          <a:p>
            <a:r>
              <a:rPr lang="en-US" sz="1400" i="1" dirty="0">
                <a:solidFill>
                  <a:srgbClr val="CC0066"/>
                </a:solidFill>
                <a:latin typeface="Tahoma" pitchFamily="34" charset="0"/>
              </a:rPr>
              <a:t>to the object it </a:t>
            </a:r>
            <a:r>
              <a:rPr lang="en-US" sz="1400" i="1" u="sng" dirty="0">
                <a:solidFill>
                  <a:srgbClr val="CC0066"/>
                </a:solidFill>
                <a:latin typeface="Tahoma" pitchFamily="34" charset="0"/>
              </a:rPr>
              <a:t>changes</a:t>
            </a:r>
            <a:r>
              <a:rPr lang="en-US" sz="1400" dirty="0">
                <a:solidFill>
                  <a:srgbClr val="000099"/>
                </a:solidFill>
                <a:latin typeface="Tahoma" pitchFamily="34" charset="0"/>
              </a:rPr>
              <a:t>, </a:t>
            </a:r>
          </a:p>
          <a:p>
            <a:r>
              <a:rPr lang="en-US" sz="1400" dirty="0">
                <a:solidFill>
                  <a:srgbClr val="000099"/>
                </a:solidFill>
                <a:latin typeface="Tahoma" pitchFamily="34" charset="0"/>
              </a:rPr>
              <a:t>or </a:t>
            </a:r>
            <a:r>
              <a:rPr lang="en-US" sz="1400" i="1" dirty="0">
                <a:solidFill>
                  <a:srgbClr val="CC0066"/>
                </a:solidFill>
                <a:latin typeface="Tahoma" pitchFamily="34" charset="0"/>
              </a:rPr>
              <a:t>from the object to the activity that needs to use it (as </a:t>
            </a:r>
            <a:r>
              <a:rPr lang="en-US" sz="1400" i="1" u="sng" dirty="0">
                <a:solidFill>
                  <a:srgbClr val="CC0066"/>
                </a:solidFill>
                <a:latin typeface="Tahoma" pitchFamily="34" charset="0"/>
              </a:rPr>
              <a:t>input</a:t>
            </a:r>
            <a:r>
              <a:rPr lang="en-US" sz="1400" i="1" dirty="0">
                <a:solidFill>
                  <a:srgbClr val="CC0066"/>
                </a:solidFill>
                <a:latin typeface="Tahoma" pitchFamily="34" charset="0"/>
              </a:rPr>
              <a:t>)</a:t>
            </a:r>
            <a:r>
              <a:rPr lang="en-US" sz="1400" dirty="0">
                <a:solidFill>
                  <a:srgbClr val="000099"/>
                </a:solidFill>
                <a:latin typeface="Tahoma" pitchFamily="34" charset="0"/>
              </a:rPr>
              <a:t>.</a:t>
            </a:r>
          </a:p>
          <a:p>
            <a:endParaRPr lang="en-US" sz="1400" i="1" dirty="0">
              <a:solidFill>
                <a:srgbClr val="000099"/>
              </a:solidFill>
              <a:latin typeface="Tahoma" pitchFamily="34" charset="0"/>
            </a:endParaRPr>
          </a:p>
        </p:txBody>
      </p:sp>
      <p:sp>
        <p:nvSpPr>
          <p:cNvPr id="34852" name="Text Box 36"/>
          <p:cNvSpPr txBox="1">
            <a:spLocks noChangeArrowheads="1"/>
          </p:cNvSpPr>
          <p:nvPr/>
        </p:nvSpPr>
        <p:spPr bwMode="auto">
          <a:xfrm>
            <a:off x="3060700" y="4652963"/>
            <a:ext cx="3024188" cy="773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>
                <a:solidFill>
                  <a:srgbClr val="000099"/>
                </a:solidFill>
                <a:latin typeface="Tahoma" pitchFamily="34" charset="0"/>
              </a:rPr>
              <a:t>shows how the </a:t>
            </a:r>
            <a:r>
              <a:rPr lang="en-US" sz="1400" i="1">
                <a:solidFill>
                  <a:srgbClr val="CC0066"/>
                </a:solidFill>
                <a:latin typeface="Tahoma" pitchFamily="34" charset="0"/>
              </a:rPr>
              <a:t>flow</a:t>
            </a:r>
            <a:r>
              <a:rPr lang="en-US" sz="1400">
                <a:solidFill>
                  <a:srgbClr val="000099"/>
                </a:solidFill>
                <a:latin typeface="Tahoma" pitchFamily="34" charset="0"/>
              </a:rPr>
              <a:t> of control moves from one activity to another</a:t>
            </a:r>
          </a:p>
          <a:p>
            <a:pPr>
              <a:spcBef>
                <a:spcPct val="20000"/>
              </a:spcBef>
              <a:buClr>
                <a:schemeClr val="accent1"/>
              </a:buClr>
              <a:buSzPct val="80000"/>
              <a:buFont typeface="Wingdings" pitchFamily="2" charset="2"/>
              <a:buNone/>
            </a:pPr>
            <a:endParaRPr lang="en-US" sz="1400" i="1">
              <a:solidFill>
                <a:srgbClr val="000099"/>
              </a:solidFill>
              <a:latin typeface="Tahoma" pitchFamily="34" charset="0"/>
            </a:endParaRPr>
          </a:p>
        </p:txBody>
      </p:sp>
      <p:sp>
        <p:nvSpPr>
          <p:cNvPr id="34858" name="Rectangle 42"/>
          <p:cNvSpPr>
            <a:spLocks noChangeArrowheads="1"/>
          </p:cNvSpPr>
          <p:nvPr/>
        </p:nvSpPr>
        <p:spPr bwMode="auto">
          <a:xfrm>
            <a:off x="6629400" y="1600200"/>
            <a:ext cx="1371600" cy="914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4859" name="Line 43"/>
          <p:cNvSpPr>
            <a:spLocks noChangeShapeType="1"/>
          </p:cNvSpPr>
          <p:nvPr/>
        </p:nvSpPr>
        <p:spPr bwMode="auto">
          <a:xfrm>
            <a:off x="6629400" y="2057400"/>
            <a:ext cx="1371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34860" name="Text Box 44"/>
          <p:cNvSpPr txBox="1">
            <a:spLocks noChangeArrowheads="1"/>
          </p:cNvSpPr>
          <p:nvPr/>
        </p:nvSpPr>
        <p:spPr bwMode="auto">
          <a:xfrm>
            <a:off x="6705600" y="1676400"/>
            <a:ext cx="1295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en-US" sz="1400">
                <a:latin typeface="Tahoma" pitchFamily="34" charset="0"/>
              </a:rPr>
              <a:t>Object Name</a:t>
            </a:r>
          </a:p>
        </p:txBody>
      </p:sp>
      <p:sp>
        <p:nvSpPr>
          <p:cNvPr id="34861" name="Text Box 45"/>
          <p:cNvSpPr txBox="1">
            <a:spLocks noChangeArrowheads="1"/>
          </p:cNvSpPr>
          <p:nvPr/>
        </p:nvSpPr>
        <p:spPr bwMode="auto">
          <a:xfrm>
            <a:off x="6705600" y="2133600"/>
            <a:ext cx="1295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>
                <a:latin typeface="Tahoma" pitchFamily="34" charset="0"/>
              </a:rPr>
              <a:t>[State]</a:t>
            </a:r>
          </a:p>
        </p:txBody>
      </p:sp>
      <p:sp>
        <p:nvSpPr>
          <p:cNvPr id="34862" name="Line 46"/>
          <p:cNvSpPr>
            <a:spLocks noChangeShapeType="1"/>
          </p:cNvSpPr>
          <p:nvPr/>
        </p:nvSpPr>
        <p:spPr bwMode="auto">
          <a:xfrm>
            <a:off x="6629400" y="3581400"/>
            <a:ext cx="14478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lgDash"/>
            <a:round/>
            <a:headEnd/>
            <a:tailEnd type="triangle" w="lg" len="lg"/>
          </a:ln>
        </p:spPr>
        <p:txBody>
          <a:bodyPr/>
          <a:lstStyle/>
          <a:p>
            <a:endParaRPr lang="ar-SA"/>
          </a:p>
        </p:txBody>
      </p:sp>
      <p:sp>
        <p:nvSpPr>
          <p:cNvPr id="34863" name="Line 47"/>
          <p:cNvSpPr>
            <a:spLocks noChangeShapeType="1"/>
          </p:cNvSpPr>
          <p:nvPr/>
        </p:nvSpPr>
        <p:spPr bwMode="auto">
          <a:xfrm>
            <a:off x="6629400" y="4876800"/>
            <a:ext cx="1447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ar-SA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CD133EF-46E0-43C5-A291-E2686C2C726F}" type="slidenum">
              <a:rPr lang="ar-EG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48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48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48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348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48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348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500"/>
                                        <p:tgtEl>
                                          <p:spTgt spid="348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6" dur="500"/>
                                        <p:tgtEl>
                                          <p:spTgt spid="348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348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6" dur="500"/>
                                        <p:tgtEl>
                                          <p:spTgt spid="348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1" dur="500"/>
                                        <p:tgtEl>
                                          <p:spTgt spid="348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6" dur="500"/>
                                        <p:tgtEl>
                                          <p:spTgt spid="348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47" grpId="0"/>
      <p:bldP spid="34848" grpId="0"/>
      <p:bldP spid="34849" grpId="0"/>
      <p:bldP spid="34850" grpId="0"/>
      <p:bldP spid="34851" grpId="0"/>
      <p:bldP spid="34858" grpId="0" animBg="1"/>
      <p:bldP spid="34859" grpId="0" animBg="1"/>
      <p:bldP spid="34860" grpId="0"/>
      <p:bldP spid="34861" grpId="0"/>
      <p:bldP spid="34862" grpId="0" animBg="1"/>
      <p:bldP spid="3486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Text Box 2"/>
          <p:cNvSpPr txBox="1">
            <a:spLocks noChangeArrowheads="1"/>
          </p:cNvSpPr>
          <p:nvPr/>
        </p:nvSpPr>
        <p:spPr bwMode="auto">
          <a:xfrm>
            <a:off x="1981200" y="533400"/>
            <a:ext cx="51530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rtl="1"/>
            <a:r>
              <a:rPr lang="en-US" sz="2800" i="1" dirty="0">
                <a:solidFill>
                  <a:srgbClr val="CC0066"/>
                </a:solidFill>
                <a:latin typeface="Tahoma" pitchFamily="34" charset="0"/>
              </a:rPr>
              <a:t>Elements of Activity Diagram </a:t>
            </a:r>
            <a:r>
              <a:rPr lang="en-US" sz="1200" i="1" dirty="0">
                <a:solidFill>
                  <a:srgbClr val="CC0066"/>
                </a:solidFill>
                <a:latin typeface="Tahoma" pitchFamily="34" charset="0"/>
              </a:rPr>
              <a:t>cont.</a:t>
            </a:r>
          </a:p>
        </p:txBody>
      </p:sp>
      <p:graphicFrame>
        <p:nvGraphicFramePr>
          <p:cNvPr id="37891" name="Group 3"/>
          <p:cNvGraphicFramePr>
            <a:graphicFrameLocks noGrp="1"/>
          </p:cNvGraphicFramePr>
          <p:nvPr/>
        </p:nvGraphicFramePr>
        <p:xfrm>
          <a:off x="808038" y="1798638"/>
          <a:ext cx="7848600" cy="396240"/>
        </p:xfrm>
        <a:graphic>
          <a:graphicData uri="http://schemas.openxmlformats.org/drawingml/2006/table">
            <a:tbl>
              <a:tblPr rtl="1"/>
              <a:tblGrid>
                <a:gridCol w="2379663"/>
                <a:gridCol w="3165475"/>
                <a:gridCol w="2303462"/>
              </a:tblGrid>
              <a:tr h="3762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66"/>
                          </a:solidFill>
                          <a:effectLst/>
                          <a:latin typeface="Arial" charset="0"/>
                          <a:cs typeface="Arial" charset="0"/>
                        </a:rPr>
                        <a:t>Notation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66"/>
                          </a:solidFill>
                          <a:effectLst/>
                          <a:latin typeface="Arial" charset="0"/>
                          <a:cs typeface="Arial" charset="0"/>
                        </a:rPr>
                        <a:t>Representation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66"/>
                          </a:solidFill>
                          <a:effectLst/>
                          <a:latin typeface="Arial" charset="0"/>
                          <a:cs typeface="Arial" charset="0"/>
                        </a:rPr>
                        <a:t>Element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37942" name="Group 54"/>
          <p:cNvGraphicFramePr>
            <a:graphicFrameLocks noGrp="1"/>
          </p:cNvGraphicFramePr>
          <p:nvPr/>
        </p:nvGraphicFramePr>
        <p:xfrm>
          <a:off x="809625" y="2230438"/>
          <a:ext cx="7847013" cy="2581276"/>
        </p:xfrm>
        <a:graphic>
          <a:graphicData uri="http://schemas.openxmlformats.org/drawingml/2006/table">
            <a:tbl>
              <a:tblPr rtl="1"/>
              <a:tblGrid>
                <a:gridCol w="2403475"/>
                <a:gridCol w="3141663"/>
                <a:gridCol w="2301875"/>
              </a:tblGrid>
              <a:tr h="15255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400" b="1" i="1" u="none" strike="noStrike" cap="none" normalizeH="0" baseline="0" smtClean="0">
                        <a:ln>
                          <a:noFill/>
                        </a:ln>
                        <a:solidFill>
                          <a:srgbClr val="CC0066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556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A5002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7920" name="Rectangle 32"/>
          <p:cNvSpPr>
            <a:spLocks noChangeArrowheads="1"/>
          </p:cNvSpPr>
          <p:nvPr/>
        </p:nvSpPr>
        <p:spPr bwMode="auto">
          <a:xfrm>
            <a:off x="1038225" y="2743200"/>
            <a:ext cx="19526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rtl="1"/>
            <a:r>
              <a:rPr lang="en-US" sz="2000">
                <a:solidFill>
                  <a:srgbClr val="CC0066"/>
                </a:solidFill>
                <a:latin typeface="Tahoma" pitchFamily="34" charset="0"/>
              </a:rPr>
              <a:t>Synchronization</a:t>
            </a:r>
          </a:p>
        </p:txBody>
      </p:sp>
      <p:sp>
        <p:nvSpPr>
          <p:cNvPr id="37921" name="Rectangle 33"/>
          <p:cNvSpPr>
            <a:spLocks noChangeArrowheads="1"/>
          </p:cNvSpPr>
          <p:nvPr/>
        </p:nvSpPr>
        <p:spPr bwMode="auto">
          <a:xfrm>
            <a:off x="1038225" y="4038600"/>
            <a:ext cx="18732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 rtl="1"/>
            <a:r>
              <a:rPr lang="en-US" sz="2000" dirty="0">
                <a:solidFill>
                  <a:srgbClr val="CC0066"/>
                </a:solidFill>
                <a:latin typeface="Tahoma" pitchFamily="34" charset="0"/>
              </a:rPr>
              <a:t>Decision points</a:t>
            </a:r>
            <a:endParaRPr lang="ar-EG" sz="2000" dirty="0">
              <a:solidFill>
                <a:srgbClr val="CC0066"/>
              </a:solidFill>
              <a:latin typeface="Tahoma" pitchFamily="34" charset="0"/>
            </a:endParaRPr>
          </a:p>
        </p:txBody>
      </p:sp>
      <p:sp>
        <p:nvSpPr>
          <p:cNvPr id="37922" name="Text Box 34"/>
          <p:cNvSpPr txBox="1">
            <a:spLocks noChangeArrowheads="1"/>
          </p:cNvSpPr>
          <p:nvPr/>
        </p:nvSpPr>
        <p:spPr bwMode="auto">
          <a:xfrm>
            <a:off x="3184525" y="2425700"/>
            <a:ext cx="3024188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>
                <a:solidFill>
                  <a:srgbClr val="000099"/>
                </a:solidFill>
                <a:latin typeface="Tahoma" pitchFamily="34" charset="0"/>
              </a:rPr>
              <a:t>A way to show that two or more branches of a flow occur in </a:t>
            </a:r>
            <a:r>
              <a:rPr lang="en-US" sz="1400" i="1">
                <a:solidFill>
                  <a:srgbClr val="CC0066"/>
                </a:solidFill>
                <a:latin typeface="Tahoma" pitchFamily="34" charset="0"/>
              </a:rPr>
              <a:t>parallel</a:t>
            </a:r>
            <a:r>
              <a:rPr lang="en-US" sz="1400">
                <a:solidFill>
                  <a:srgbClr val="000099"/>
                </a:solidFill>
                <a:latin typeface="Tahoma" pitchFamily="34" charset="0"/>
              </a:rPr>
              <a:t>. It can be either </a:t>
            </a:r>
            <a:r>
              <a:rPr lang="en-US" sz="1400" i="1">
                <a:solidFill>
                  <a:srgbClr val="CC0066"/>
                </a:solidFill>
                <a:latin typeface="Tahoma" pitchFamily="34" charset="0"/>
              </a:rPr>
              <a:t>horizontal</a:t>
            </a:r>
            <a:r>
              <a:rPr lang="en-US" sz="1400">
                <a:solidFill>
                  <a:srgbClr val="000099"/>
                </a:solidFill>
                <a:latin typeface="Tahoma" pitchFamily="34" charset="0"/>
              </a:rPr>
              <a:t> or </a:t>
            </a:r>
            <a:r>
              <a:rPr lang="en-US" sz="1400" i="1">
                <a:solidFill>
                  <a:srgbClr val="CC0066"/>
                </a:solidFill>
                <a:latin typeface="Tahoma" pitchFamily="34" charset="0"/>
              </a:rPr>
              <a:t>vertical</a:t>
            </a:r>
          </a:p>
          <a:p>
            <a:endParaRPr lang="en-US" sz="1400">
              <a:solidFill>
                <a:srgbClr val="000099"/>
              </a:solidFill>
              <a:latin typeface="Tahoma" pitchFamily="34" charset="0"/>
            </a:endParaRPr>
          </a:p>
          <a:p>
            <a:pPr rtl="1"/>
            <a:endParaRPr lang="en-US" sz="1400" i="1">
              <a:solidFill>
                <a:srgbClr val="000099"/>
              </a:solidFill>
              <a:latin typeface="Tahoma" pitchFamily="34" charset="0"/>
            </a:endParaRPr>
          </a:p>
        </p:txBody>
      </p:sp>
      <p:sp>
        <p:nvSpPr>
          <p:cNvPr id="37924" name="Text Box 36"/>
          <p:cNvSpPr txBox="1">
            <a:spLocks noChangeArrowheads="1"/>
          </p:cNvSpPr>
          <p:nvPr/>
        </p:nvSpPr>
        <p:spPr bwMode="auto">
          <a:xfrm>
            <a:off x="3171825" y="3962400"/>
            <a:ext cx="3024188" cy="773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 dirty="0">
                <a:solidFill>
                  <a:srgbClr val="000099"/>
                </a:solidFill>
                <a:latin typeface="Tahoma" pitchFamily="34" charset="0"/>
              </a:rPr>
              <a:t>Shows </a:t>
            </a:r>
            <a:r>
              <a:rPr lang="en-US" sz="1400" i="1" dirty="0">
                <a:solidFill>
                  <a:srgbClr val="CC0066"/>
                </a:solidFill>
                <a:latin typeface="Tahoma" pitchFamily="34" charset="0"/>
              </a:rPr>
              <a:t>decision point</a:t>
            </a:r>
            <a:r>
              <a:rPr lang="en-US" sz="1400" dirty="0">
                <a:solidFill>
                  <a:srgbClr val="000099"/>
                </a:solidFill>
                <a:latin typeface="Tahoma" pitchFamily="34" charset="0"/>
              </a:rPr>
              <a:t> in the work flow</a:t>
            </a:r>
          </a:p>
          <a:p>
            <a:pPr>
              <a:spcBef>
                <a:spcPct val="20000"/>
              </a:spcBef>
              <a:buClr>
                <a:schemeClr val="accent1"/>
              </a:buClr>
              <a:buSzPct val="80000"/>
              <a:buFont typeface="Wingdings" pitchFamily="2" charset="2"/>
              <a:buNone/>
            </a:pPr>
            <a:endParaRPr lang="en-US" sz="1400" i="1" dirty="0">
              <a:solidFill>
                <a:srgbClr val="000099"/>
              </a:solidFill>
              <a:latin typeface="Tahoma" pitchFamily="34" charset="0"/>
            </a:endParaRPr>
          </a:p>
        </p:txBody>
      </p:sp>
      <p:sp>
        <p:nvSpPr>
          <p:cNvPr id="37931" name="Rectangle 43"/>
          <p:cNvSpPr>
            <a:spLocks noChangeArrowheads="1"/>
          </p:cNvSpPr>
          <p:nvPr/>
        </p:nvSpPr>
        <p:spPr bwMode="auto">
          <a:xfrm>
            <a:off x="6600825" y="2895600"/>
            <a:ext cx="1752600" cy="762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7932" name="AutoShape 44"/>
          <p:cNvSpPr>
            <a:spLocks noChangeArrowheads="1"/>
          </p:cNvSpPr>
          <p:nvPr/>
        </p:nvSpPr>
        <p:spPr bwMode="auto">
          <a:xfrm>
            <a:off x="6981825" y="3962400"/>
            <a:ext cx="762000" cy="609600"/>
          </a:xfrm>
          <a:prstGeom prst="diamond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>
          <a:xfrm>
            <a:off x="6677025" y="7159625"/>
            <a:ext cx="2133600" cy="476250"/>
          </a:xfrm>
        </p:spPr>
        <p:txBody>
          <a:bodyPr/>
          <a:lstStyle/>
          <a:p>
            <a:pPr>
              <a:defRPr/>
            </a:pPr>
            <a:fld id="{CCD133EF-46E0-43C5-A291-E2686C2C726F}" type="slidenum">
              <a:rPr lang="ar-EG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79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79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79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379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379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79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920" grpId="0"/>
      <p:bldP spid="37921" grpId="0"/>
      <p:bldP spid="37922" grpId="0"/>
      <p:bldP spid="37931" grpId="0" animBg="1"/>
      <p:bldP spid="3793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Line 2"/>
          <p:cNvSpPr>
            <a:spLocks noChangeShapeType="1"/>
          </p:cNvSpPr>
          <p:nvPr/>
        </p:nvSpPr>
        <p:spPr bwMode="auto">
          <a:xfrm>
            <a:off x="0" y="304800"/>
            <a:ext cx="7921625" cy="0"/>
          </a:xfrm>
          <a:prstGeom prst="line">
            <a:avLst/>
          </a:prstGeom>
          <a:noFill/>
          <a:ln w="38100">
            <a:solidFill>
              <a:srgbClr val="3366FF">
                <a:alpha val="39999"/>
              </a:srgbClr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15364" name="Line 3"/>
          <p:cNvSpPr>
            <a:spLocks noChangeShapeType="1"/>
          </p:cNvSpPr>
          <p:nvPr/>
        </p:nvSpPr>
        <p:spPr bwMode="auto">
          <a:xfrm>
            <a:off x="228600" y="0"/>
            <a:ext cx="0" cy="6858000"/>
          </a:xfrm>
          <a:prstGeom prst="line">
            <a:avLst/>
          </a:prstGeom>
          <a:noFill/>
          <a:ln w="38100">
            <a:solidFill>
              <a:srgbClr val="3366FF">
                <a:alpha val="39999"/>
              </a:srgbClr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15365" name="Text Box 4"/>
          <p:cNvSpPr txBox="1">
            <a:spLocks noChangeArrowheads="1"/>
          </p:cNvSpPr>
          <p:nvPr/>
        </p:nvSpPr>
        <p:spPr bwMode="auto">
          <a:xfrm>
            <a:off x="3810000" y="3810000"/>
            <a:ext cx="120808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>
                <a:solidFill>
                  <a:srgbClr val="000099"/>
                </a:solidFill>
                <a:latin typeface="Tahoma" pitchFamily="34" charset="0"/>
              </a:rPr>
              <a:t>Reserve Seat</a:t>
            </a:r>
          </a:p>
        </p:txBody>
      </p:sp>
      <p:sp>
        <p:nvSpPr>
          <p:cNvPr id="15366" name="Text Box 5"/>
          <p:cNvSpPr txBox="1">
            <a:spLocks noChangeArrowheads="1"/>
          </p:cNvSpPr>
          <p:nvPr/>
        </p:nvSpPr>
        <p:spPr bwMode="auto">
          <a:xfrm>
            <a:off x="1447800" y="1524000"/>
            <a:ext cx="2209800" cy="836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400">
                <a:solidFill>
                  <a:srgbClr val="000099"/>
                </a:solidFill>
              </a:rPr>
              <a:t>[Invalid account, credit system not available ]</a:t>
            </a:r>
          </a:p>
          <a:p>
            <a:pPr algn="l">
              <a:spcBef>
                <a:spcPct val="50000"/>
              </a:spcBef>
            </a:pPr>
            <a:endParaRPr lang="en-US" sz="1400">
              <a:solidFill>
                <a:srgbClr val="000099"/>
              </a:solidFill>
            </a:endParaRPr>
          </a:p>
        </p:txBody>
      </p:sp>
      <p:sp>
        <p:nvSpPr>
          <p:cNvPr id="15367" name="Text Box 6"/>
          <p:cNvSpPr txBox="1">
            <a:spLocks noChangeArrowheads="1"/>
          </p:cNvSpPr>
          <p:nvPr/>
        </p:nvSpPr>
        <p:spPr bwMode="auto">
          <a:xfrm>
            <a:off x="6797675" y="3657600"/>
            <a:ext cx="65246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>
                <a:solidFill>
                  <a:srgbClr val="000099"/>
                </a:solidFill>
                <a:latin typeface="Tahoma" pitchFamily="34" charset="0"/>
              </a:rPr>
              <a:t>Ticket</a:t>
            </a:r>
          </a:p>
        </p:txBody>
      </p:sp>
      <p:sp>
        <p:nvSpPr>
          <p:cNvPr id="15368" name="Text Box 7"/>
          <p:cNvSpPr txBox="1">
            <a:spLocks noChangeArrowheads="1"/>
          </p:cNvSpPr>
          <p:nvPr/>
        </p:nvSpPr>
        <p:spPr bwMode="auto">
          <a:xfrm>
            <a:off x="3321050" y="990600"/>
            <a:ext cx="20923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>
                <a:solidFill>
                  <a:srgbClr val="000099"/>
                </a:solidFill>
                <a:latin typeface="Tahoma" pitchFamily="34" charset="0"/>
              </a:rPr>
              <a:t>Enter Credit Information</a:t>
            </a:r>
          </a:p>
        </p:txBody>
      </p:sp>
      <p:sp>
        <p:nvSpPr>
          <p:cNvPr id="15369" name="AutoShape 8"/>
          <p:cNvSpPr>
            <a:spLocks noChangeArrowheads="1"/>
          </p:cNvSpPr>
          <p:nvPr/>
        </p:nvSpPr>
        <p:spPr bwMode="auto">
          <a:xfrm>
            <a:off x="3810000" y="1828800"/>
            <a:ext cx="990600" cy="762000"/>
          </a:xfrm>
          <a:prstGeom prst="diamond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15370" name="Line 9"/>
          <p:cNvSpPr>
            <a:spLocks noChangeShapeType="1"/>
          </p:cNvSpPr>
          <p:nvPr/>
        </p:nvSpPr>
        <p:spPr bwMode="auto">
          <a:xfrm>
            <a:off x="4343400" y="15240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15371" name="Line 10"/>
          <p:cNvSpPr>
            <a:spLocks noChangeShapeType="1"/>
          </p:cNvSpPr>
          <p:nvPr/>
        </p:nvSpPr>
        <p:spPr bwMode="auto">
          <a:xfrm>
            <a:off x="4343400" y="2590800"/>
            <a:ext cx="0" cy="1066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15372" name="Text Box 11"/>
          <p:cNvSpPr txBox="1">
            <a:spLocks noChangeArrowheads="1"/>
          </p:cNvSpPr>
          <p:nvPr/>
        </p:nvSpPr>
        <p:spPr bwMode="auto">
          <a:xfrm>
            <a:off x="4262438" y="2514600"/>
            <a:ext cx="106521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>
                <a:solidFill>
                  <a:srgbClr val="000099"/>
                </a:solidFill>
                <a:latin typeface="Tahoma" pitchFamily="34" charset="0"/>
              </a:rPr>
              <a:t>[Approved]</a:t>
            </a:r>
          </a:p>
        </p:txBody>
      </p:sp>
      <p:sp>
        <p:nvSpPr>
          <p:cNvPr id="15373" name="Line 12"/>
          <p:cNvSpPr>
            <a:spLocks noChangeShapeType="1"/>
          </p:cNvSpPr>
          <p:nvPr/>
        </p:nvSpPr>
        <p:spPr bwMode="auto">
          <a:xfrm flipH="1">
            <a:off x="3505200" y="22098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15374" name="Line 13"/>
          <p:cNvSpPr>
            <a:spLocks noChangeShapeType="1"/>
          </p:cNvSpPr>
          <p:nvPr/>
        </p:nvSpPr>
        <p:spPr bwMode="auto">
          <a:xfrm flipV="1">
            <a:off x="3505200" y="15240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15375" name="Text Box 14"/>
          <p:cNvSpPr txBox="1">
            <a:spLocks noChangeArrowheads="1"/>
          </p:cNvSpPr>
          <p:nvPr/>
        </p:nvSpPr>
        <p:spPr bwMode="auto">
          <a:xfrm>
            <a:off x="1812925" y="15605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endParaRPr lang="en-GB"/>
          </a:p>
        </p:txBody>
      </p:sp>
      <p:sp>
        <p:nvSpPr>
          <p:cNvPr id="15376" name="Line 15"/>
          <p:cNvSpPr>
            <a:spLocks noChangeShapeType="1"/>
          </p:cNvSpPr>
          <p:nvPr/>
        </p:nvSpPr>
        <p:spPr bwMode="auto">
          <a:xfrm flipV="1">
            <a:off x="5486400" y="4038600"/>
            <a:ext cx="9906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15377" name="Text Box 16"/>
          <p:cNvSpPr txBox="1">
            <a:spLocks noChangeArrowheads="1"/>
          </p:cNvSpPr>
          <p:nvPr/>
        </p:nvSpPr>
        <p:spPr bwMode="auto">
          <a:xfrm>
            <a:off x="3336925" y="5181600"/>
            <a:ext cx="19558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>
                <a:solidFill>
                  <a:srgbClr val="000099"/>
                </a:solidFill>
                <a:latin typeface="Tahoma" pitchFamily="34" charset="0"/>
              </a:rPr>
              <a:t>Generate Confirmation</a:t>
            </a:r>
          </a:p>
          <a:p>
            <a:r>
              <a:rPr lang="en-US" sz="1400">
                <a:solidFill>
                  <a:srgbClr val="000099"/>
                </a:solidFill>
                <a:latin typeface="Tahoma" pitchFamily="34" charset="0"/>
              </a:rPr>
              <a:t> Number</a:t>
            </a:r>
          </a:p>
        </p:txBody>
      </p:sp>
      <p:sp>
        <p:nvSpPr>
          <p:cNvPr id="15378" name="Line 17"/>
          <p:cNvSpPr>
            <a:spLocks noChangeShapeType="1"/>
          </p:cNvSpPr>
          <p:nvPr/>
        </p:nvSpPr>
        <p:spPr bwMode="auto">
          <a:xfrm>
            <a:off x="6629400" y="4038600"/>
            <a:ext cx="91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15379" name="Line 18"/>
          <p:cNvSpPr>
            <a:spLocks noChangeShapeType="1"/>
          </p:cNvSpPr>
          <p:nvPr/>
        </p:nvSpPr>
        <p:spPr bwMode="auto">
          <a:xfrm>
            <a:off x="4267200" y="4343400"/>
            <a:ext cx="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15380" name="Line 19"/>
          <p:cNvSpPr>
            <a:spLocks noChangeShapeType="1"/>
          </p:cNvSpPr>
          <p:nvPr/>
        </p:nvSpPr>
        <p:spPr bwMode="auto">
          <a:xfrm flipH="1">
            <a:off x="5410200" y="4419600"/>
            <a:ext cx="1600200" cy="8382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15381" name="AutoShape 20"/>
          <p:cNvSpPr>
            <a:spLocks noChangeArrowheads="1"/>
          </p:cNvSpPr>
          <p:nvPr/>
        </p:nvSpPr>
        <p:spPr bwMode="auto">
          <a:xfrm>
            <a:off x="3276600" y="838200"/>
            <a:ext cx="2362200" cy="685800"/>
          </a:xfrm>
          <a:prstGeom prst="flowChartTerminator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15382" name="AutoShape 21"/>
          <p:cNvSpPr>
            <a:spLocks noChangeArrowheads="1"/>
          </p:cNvSpPr>
          <p:nvPr/>
        </p:nvSpPr>
        <p:spPr bwMode="auto">
          <a:xfrm>
            <a:off x="3352800" y="3657600"/>
            <a:ext cx="2133600" cy="685800"/>
          </a:xfrm>
          <a:prstGeom prst="flowChartTerminator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15383" name="AutoShape 22"/>
          <p:cNvSpPr>
            <a:spLocks noChangeArrowheads="1"/>
          </p:cNvSpPr>
          <p:nvPr/>
        </p:nvSpPr>
        <p:spPr bwMode="auto">
          <a:xfrm>
            <a:off x="3352800" y="5105400"/>
            <a:ext cx="2057400" cy="685800"/>
          </a:xfrm>
          <a:prstGeom prst="flowChartTerminator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15384" name="Rectangle 23"/>
          <p:cNvSpPr>
            <a:spLocks noChangeArrowheads="1"/>
          </p:cNvSpPr>
          <p:nvPr/>
        </p:nvSpPr>
        <p:spPr bwMode="auto">
          <a:xfrm>
            <a:off x="6477000" y="3657600"/>
            <a:ext cx="1295400" cy="762000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15385" name="Text Box 24"/>
          <p:cNvSpPr txBox="1">
            <a:spLocks noChangeArrowheads="1"/>
          </p:cNvSpPr>
          <p:nvPr/>
        </p:nvSpPr>
        <p:spPr bwMode="auto">
          <a:xfrm>
            <a:off x="6546850" y="4114800"/>
            <a:ext cx="11271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>
                <a:solidFill>
                  <a:srgbClr val="000099"/>
                </a:solidFill>
                <a:latin typeface="Tahoma" pitchFamily="34" charset="0"/>
              </a:rPr>
              <a:t>[Purchased]</a:t>
            </a:r>
          </a:p>
        </p:txBody>
      </p:sp>
      <p:sp>
        <p:nvSpPr>
          <p:cNvPr id="15386" name="Oval 25"/>
          <p:cNvSpPr>
            <a:spLocks noChangeArrowheads="1"/>
          </p:cNvSpPr>
          <p:nvPr/>
        </p:nvSpPr>
        <p:spPr bwMode="auto">
          <a:xfrm>
            <a:off x="4114800" y="6248400"/>
            <a:ext cx="457200" cy="4572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15387" name="Oval 26"/>
          <p:cNvSpPr>
            <a:spLocks noChangeArrowheads="1"/>
          </p:cNvSpPr>
          <p:nvPr/>
        </p:nvSpPr>
        <p:spPr bwMode="auto">
          <a:xfrm>
            <a:off x="4038600" y="6172200"/>
            <a:ext cx="609600" cy="6096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15388" name="Line 27"/>
          <p:cNvSpPr>
            <a:spLocks noChangeShapeType="1"/>
          </p:cNvSpPr>
          <p:nvPr/>
        </p:nvSpPr>
        <p:spPr bwMode="auto">
          <a:xfrm>
            <a:off x="4343400" y="4572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15389" name="Text Box 28"/>
          <p:cNvSpPr txBox="1">
            <a:spLocks noChangeArrowheads="1"/>
          </p:cNvSpPr>
          <p:nvPr/>
        </p:nvSpPr>
        <p:spPr bwMode="auto">
          <a:xfrm>
            <a:off x="6950075" y="762000"/>
            <a:ext cx="65246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>
                <a:solidFill>
                  <a:srgbClr val="000099"/>
                </a:solidFill>
                <a:latin typeface="Tahoma" pitchFamily="34" charset="0"/>
              </a:rPr>
              <a:t>Ticket</a:t>
            </a:r>
          </a:p>
        </p:txBody>
      </p:sp>
      <p:sp>
        <p:nvSpPr>
          <p:cNvPr id="15390" name="Line 29"/>
          <p:cNvSpPr>
            <a:spLocks noChangeShapeType="1"/>
          </p:cNvSpPr>
          <p:nvPr/>
        </p:nvSpPr>
        <p:spPr bwMode="auto">
          <a:xfrm flipV="1">
            <a:off x="5638800" y="1143000"/>
            <a:ext cx="9906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15391" name="Line 30"/>
          <p:cNvSpPr>
            <a:spLocks noChangeShapeType="1"/>
          </p:cNvSpPr>
          <p:nvPr/>
        </p:nvSpPr>
        <p:spPr bwMode="auto">
          <a:xfrm>
            <a:off x="6781800" y="1143000"/>
            <a:ext cx="91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15392" name="Rectangle 31"/>
          <p:cNvSpPr>
            <a:spLocks noChangeArrowheads="1"/>
          </p:cNvSpPr>
          <p:nvPr/>
        </p:nvSpPr>
        <p:spPr bwMode="auto">
          <a:xfrm>
            <a:off x="6629400" y="762000"/>
            <a:ext cx="1295400" cy="762000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15393" name="Text Box 32"/>
          <p:cNvSpPr txBox="1">
            <a:spLocks noChangeArrowheads="1"/>
          </p:cNvSpPr>
          <p:nvPr/>
        </p:nvSpPr>
        <p:spPr bwMode="auto">
          <a:xfrm>
            <a:off x="6605588" y="1219200"/>
            <a:ext cx="13160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>
                <a:solidFill>
                  <a:srgbClr val="000099"/>
                </a:solidFill>
                <a:latin typeface="Tahoma" pitchFamily="34" charset="0"/>
              </a:rPr>
              <a:t>[Unconfirmed]</a:t>
            </a:r>
          </a:p>
        </p:txBody>
      </p:sp>
      <p:sp>
        <p:nvSpPr>
          <p:cNvPr id="15394" name="Oval 33"/>
          <p:cNvSpPr>
            <a:spLocks noChangeArrowheads="1"/>
          </p:cNvSpPr>
          <p:nvPr/>
        </p:nvSpPr>
        <p:spPr bwMode="auto">
          <a:xfrm>
            <a:off x="4114800" y="76200"/>
            <a:ext cx="457200" cy="4572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15395" name="Line 34"/>
          <p:cNvSpPr>
            <a:spLocks noChangeShapeType="1"/>
          </p:cNvSpPr>
          <p:nvPr/>
        </p:nvSpPr>
        <p:spPr bwMode="auto">
          <a:xfrm>
            <a:off x="4267200" y="57912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37" name="Slide Number Placeholder 3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CD133EF-46E0-43C5-A291-E2686C2C726F}" type="slidenum">
              <a:rPr lang="ar-EG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Line 2"/>
          <p:cNvSpPr>
            <a:spLocks noChangeShapeType="1"/>
          </p:cNvSpPr>
          <p:nvPr/>
        </p:nvSpPr>
        <p:spPr bwMode="auto">
          <a:xfrm>
            <a:off x="1222375" y="1268413"/>
            <a:ext cx="7921625" cy="0"/>
          </a:xfrm>
          <a:prstGeom prst="line">
            <a:avLst/>
          </a:prstGeom>
          <a:noFill/>
          <a:ln w="38100">
            <a:solidFill>
              <a:srgbClr val="3366FF">
                <a:alpha val="39999"/>
              </a:srgbClr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19460" name="Text Box 3"/>
          <p:cNvSpPr txBox="1">
            <a:spLocks noChangeArrowheads="1"/>
          </p:cNvSpPr>
          <p:nvPr/>
        </p:nvSpPr>
        <p:spPr bwMode="auto">
          <a:xfrm>
            <a:off x="1258888" y="549275"/>
            <a:ext cx="7885112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rtl="1">
              <a:spcBef>
                <a:spcPct val="50000"/>
              </a:spcBef>
            </a:pPr>
            <a:r>
              <a:rPr lang="en-US" sz="3200">
                <a:solidFill>
                  <a:schemeClr val="accent2"/>
                </a:solidFill>
                <a:latin typeface="Tahoma" pitchFamily="34" charset="0"/>
              </a:rPr>
              <a:t>Activity</a:t>
            </a:r>
            <a:r>
              <a:rPr lang="en-US" sz="3200" i="1">
                <a:solidFill>
                  <a:schemeClr val="accent2"/>
                </a:solidFill>
                <a:latin typeface="Tahoma" pitchFamily="34" charset="0"/>
              </a:rPr>
              <a:t>: Actions</a:t>
            </a:r>
            <a:endParaRPr lang="en-US" sz="1200" i="1">
              <a:solidFill>
                <a:schemeClr val="accent2"/>
              </a:solidFill>
              <a:latin typeface="Tahoma" pitchFamily="34" charset="0"/>
            </a:endParaRPr>
          </a:p>
        </p:txBody>
      </p:sp>
      <p:sp>
        <p:nvSpPr>
          <p:cNvPr id="32772" name="Text Box 4"/>
          <p:cNvSpPr txBox="1">
            <a:spLocks noChangeArrowheads="1"/>
          </p:cNvSpPr>
          <p:nvPr/>
        </p:nvSpPr>
        <p:spPr bwMode="auto">
          <a:xfrm>
            <a:off x="611188" y="1320800"/>
            <a:ext cx="8304212" cy="533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buClr>
                <a:srgbClr val="000099"/>
              </a:buClr>
              <a:buFontTx/>
              <a:buChar char="•"/>
            </a:pPr>
            <a:r>
              <a:rPr lang="en-US" sz="2400" dirty="0">
                <a:solidFill>
                  <a:srgbClr val="000099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 A detailed steps can be added to the activity by using </a:t>
            </a:r>
            <a:r>
              <a:rPr lang="en-US" sz="2400" i="1" dirty="0">
                <a:solidFill>
                  <a:srgbClr val="CC0066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actions</a:t>
            </a:r>
            <a:r>
              <a:rPr lang="en-US" sz="2400" dirty="0">
                <a:solidFill>
                  <a:srgbClr val="000099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. Actions are </a:t>
            </a:r>
            <a:r>
              <a:rPr lang="en-US" sz="2400" i="1" dirty="0">
                <a:solidFill>
                  <a:srgbClr val="CC0066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smaller steps</a:t>
            </a:r>
            <a:r>
              <a:rPr lang="en-US" sz="2400" dirty="0">
                <a:solidFill>
                  <a:srgbClr val="000099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 that take place within an activity</a:t>
            </a:r>
          </a:p>
          <a:p>
            <a:pPr algn="just">
              <a:buClr>
                <a:srgbClr val="000099"/>
              </a:buClr>
              <a:buFontTx/>
              <a:buChar char="•"/>
            </a:pPr>
            <a:r>
              <a:rPr lang="en-US" sz="2400" dirty="0">
                <a:solidFill>
                  <a:srgbClr val="000099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 They may occur at one of four times:</a:t>
            </a:r>
          </a:p>
          <a:p>
            <a:pPr lvl="1" algn="l">
              <a:buClr>
                <a:srgbClr val="000099"/>
              </a:buClr>
              <a:buFontTx/>
              <a:buChar char="•"/>
            </a:pPr>
            <a:r>
              <a:rPr lang="en-US" sz="2400" dirty="0">
                <a:solidFill>
                  <a:srgbClr val="000099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 </a:t>
            </a:r>
            <a:r>
              <a:rPr lang="en-US" sz="2000" dirty="0">
                <a:solidFill>
                  <a:srgbClr val="000099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Upon </a:t>
            </a:r>
            <a:r>
              <a:rPr lang="en-US" sz="2000" i="1" dirty="0">
                <a:solidFill>
                  <a:srgbClr val="CC0066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entering</a:t>
            </a:r>
            <a:r>
              <a:rPr lang="en-US" sz="2000" dirty="0">
                <a:solidFill>
                  <a:srgbClr val="000099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 the activity. An entry action occurs as soon as the activity begins - </a:t>
            </a:r>
            <a:r>
              <a:rPr lang="en-US" sz="2000" i="1" dirty="0">
                <a:solidFill>
                  <a:srgbClr val="CC0066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"entry“</a:t>
            </a:r>
          </a:p>
          <a:p>
            <a:pPr lvl="1" algn="l">
              <a:buClr>
                <a:srgbClr val="000099"/>
              </a:buClr>
              <a:buFontTx/>
              <a:buChar char="•"/>
            </a:pPr>
            <a:endParaRPr lang="en-US" sz="2000" i="1" dirty="0">
              <a:solidFill>
                <a:srgbClr val="CC0066"/>
              </a:solidFill>
              <a:latin typeface="Tahoma" pitchFamily="34" charset="0"/>
              <a:ea typeface="Times New Roman" pitchFamily="18" charset="0"/>
              <a:cs typeface="Tahoma" pitchFamily="34" charset="0"/>
            </a:endParaRPr>
          </a:p>
          <a:p>
            <a:pPr lvl="1" algn="l">
              <a:buClr>
                <a:srgbClr val="000099"/>
              </a:buClr>
              <a:buFontTx/>
              <a:buChar char="•"/>
            </a:pPr>
            <a:r>
              <a:rPr lang="en-US" sz="2000" dirty="0">
                <a:solidFill>
                  <a:srgbClr val="000099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 When </a:t>
            </a:r>
            <a:r>
              <a:rPr lang="en-US" sz="2000" i="1" dirty="0">
                <a:solidFill>
                  <a:srgbClr val="CC0066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exiting</a:t>
            </a:r>
            <a:r>
              <a:rPr lang="en-US" sz="2000" dirty="0">
                <a:solidFill>
                  <a:srgbClr val="000099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 the activity. An exit action occurs as you are leaving the activity - </a:t>
            </a:r>
            <a:r>
              <a:rPr lang="en-US" sz="2000" i="1" dirty="0">
                <a:solidFill>
                  <a:srgbClr val="CC0066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"exit“</a:t>
            </a:r>
          </a:p>
          <a:p>
            <a:pPr lvl="1" algn="l">
              <a:buClr>
                <a:srgbClr val="000099"/>
              </a:buClr>
              <a:buFontTx/>
              <a:buChar char="•"/>
            </a:pPr>
            <a:endParaRPr lang="en-US" sz="2000" i="1" dirty="0">
              <a:solidFill>
                <a:srgbClr val="CC0066"/>
              </a:solidFill>
              <a:latin typeface="Tahoma" pitchFamily="34" charset="0"/>
              <a:ea typeface="Times New Roman" pitchFamily="18" charset="0"/>
              <a:cs typeface="Tahoma" pitchFamily="34" charset="0"/>
            </a:endParaRPr>
          </a:p>
          <a:p>
            <a:pPr lvl="1" algn="l">
              <a:buClr>
                <a:srgbClr val="000099"/>
              </a:buClr>
              <a:buFontTx/>
              <a:buChar char="•"/>
            </a:pPr>
            <a:r>
              <a:rPr lang="en-US" sz="2000" dirty="0">
                <a:solidFill>
                  <a:srgbClr val="000099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 While performing the activity. These actions occur while in the activity and continue until you leave the activity - </a:t>
            </a:r>
            <a:r>
              <a:rPr lang="en-US" sz="2000" i="1" dirty="0">
                <a:solidFill>
                  <a:srgbClr val="CC0066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do“</a:t>
            </a:r>
          </a:p>
          <a:p>
            <a:pPr lvl="1" algn="l">
              <a:buClr>
                <a:srgbClr val="000099"/>
              </a:buClr>
              <a:buFontTx/>
              <a:buChar char="•"/>
            </a:pPr>
            <a:endParaRPr lang="en-US" sz="2000" i="1" dirty="0">
              <a:solidFill>
                <a:srgbClr val="CC0066"/>
              </a:solidFill>
              <a:latin typeface="Tahoma" pitchFamily="34" charset="0"/>
              <a:ea typeface="Times New Roman" pitchFamily="18" charset="0"/>
              <a:cs typeface="Tahoma" pitchFamily="34" charset="0"/>
            </a:endParaRPr>
          </a:p>
          <a:p>
            <a:pPr lvl="1" algn="l">
              <a:buClr>
                <a:srgbClr val="000099"/>
              </a:buClr>
              <a:buFontTx/>
              <a:buChar char="•"/>
            </a:pPr>
            <a:r>
              <a:rPr lang="en-US" sz="2000" dirty="0">
                <a:solidFill>
                  <a:srgbClr val="000099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 Upon a </a:t>
            </a:r>
            <a:r>
              <a:rPr lang="en-US" sz="2000" i="1" dirty="0">
                <a:solidFill>
                  <a:srgbClr val="CC0066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specific</a:t>
            </a:r>
            <a:r>
              <a:rPr lang="en-US" sz="2000" dirty="0">
                <a:solidFill>
                  <a:srgbClr val="000099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 event. These actions happen </a:t>
            </a:r>
            <a:r>
              <a:rPr lang="en-US" sz="2000" i="1" dirty="0">
                <a:solidFill>
                  <a:srgbClr val="CC0066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if and only if</a:t>
            </a:r>
            <a:r>
              <a:rPr lang="en-US" sz="2000" dirty="0">
                <a:solidFill>
                  <a:srgbClr val="000099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 a specific event occurs - </a:t>
            </a:r>
            <a:r>
              <a:rPr lang="en-US" sz="2000" i="1" dirty="0">
                <a:solidFill>
                  <a:srgbClr val="CC0066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"event”</a:t>
            </a:r>
            <a:r>
              <a:rPr lang="en-US" sz="2000" dirty="0">
                <a:solidFill>
                  <a:srgbClr val="000099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  followed by the event name</a:t>
            </a:r>
          </a:p>
          <a:p>
            <a:pPr lvl="1" algn="l">
              <a:buClr>
                <a:srgbClr val="000099"/>
              </a:buClr>
              <a:buFontTx/>
              <a:buChar char="•"/>
            </a:pPr>
            <a:endParaRPr lang="en-US" sz="2400" dirty="0">
              <a:solidFill>
                <a:srgbClr val="000099"/>
              </a:solidFill>
              <a:latin typeface="Tahoma" pitchFamily="34" charset="0"/>
              <a:ea typeface="Times New Roman" pitchFamily="18" charset="0"/>
              <a:cs typeface="Tahoma" pitchFamily="34" charset="0"/>
            </a:endParaRPr>
          </a:p>
        </p:txBody>
      </p:sp>
      <p:sp>
        <p:nvSpPr>
          <p:cNvPr id="19462" name="Line 5"/>
          <p:cNvSpPr>
            <a:spLocks noChangeShapeType="1"/>
          </p:cNvSpPr>
          <p:nvPr/>
        </p:nvSpPr>
        <p:spPr bwMode="auto">
          <a:xfrm>
            <a:off x="0" y="304800"/>
            <a:ext cx="7921625" cy="0"/>
          </a:xfrm>
          <a:prstGeom prst="line">
            <a:avLst/>
          </a:prstGeom>
          <a:noFill/>
          <a:ln w="38100">
            <a:solidFill>
              <a:srgbClr val="3366FF">
                <a:alpha val="39999"/>
              </a:srgbClr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19463" name="Line 6"/>
          <p:cNvSpPr>
            <a:spLocks noChangeShapeType="1"/>
          </p:cNvSpPr>
          <p:nvPr/>
        </p:nvSpPr>
        <p:spPr bwMode="auto">
          <a:xfrm>
            <a:off x="228600" y="0"/>
            <a:ext cx="0" cy="6858000"/>
          </a:xfrm>
          <a:prstGeom prst="line">
            <a:avLst/>
          </a:prstGeom>
          <a:noFill/>
          <a:ln w="38100">
            <a:solidFill>
              <a:srgbClr val="3366FF">
                <a:alpha val="39999"/>
              </a:srgbClr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19464" name="Text Box 7"/>
          <p:cNvSpPr txBox="1">
            <a:spLocks noChangeArrowheads="1"/>
          </p:cNvSpPr>
          <p:nvPr/>
        </p:nvSpPr>
        <p:spPr bwMode="auto">
          <a:xfrm>
            <a:off x="228600" y="-31750"/>
            <a:ext cx="74898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rtl="1">
              <a:spcBef>
                <a:spcPct val="50000"/>
              </a:spcBef>
            </a:pPr>
            <a:r>
              <a:rPr lang="en-US">
                <a:solidFill>
                  <a:schemeClr val="accent2"/>
                </a:solidFill>
                <a:latin typeface="Tahoma" pitchFamily="34" charset="0"/>
              </a:rPr>
              <a:t>Elements of Activity Diagram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CD133EF-46E0-43C5-A291-E2686C2C726F}" type="slidenum">
              <a:rPr lang="ar-EG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27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27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27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277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277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277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Line 2"/>
          <p:cNvSpPr>
            <a:spLocks noChangeShapeType="1"/>
          </p:cNvSpPr>
          <p:nvPr/>
        </p:nvSpPr>
        <p:spPr bwMode="auto">
          <a:xfrm>
            <a:off x="1222375" y="1268413"/>
            <a:ext cx="7921625" cy="0"/>
          </a:xfrm>
          <a:prstGeom prst="line">
            <a:avLst/>
          </a:prstGeom>
          <a:noFill/>
          <a:ln w="38100">
            <a:solidFill>
              <a:srgbClr val="3366FF">
                <a:alpha val="39999"/>
              </a:srgbClr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20484" name="Text Box 3"/>
          <p:cNvSpPr txBox="1">
            <a:spLocks noChangeArrowheads="1"/>
          </p:cNvSpPr>
          <p:nvPr/>
        </p:nvSpPr>
        <p:spPr bwMode="auto">
          <a:xfrm>
            <a:off x="1258888" y="549275"/>
            <a:ext cx="7885112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rtl="1">
              <a:spcBef>
                <a:spcPct val="50000"/>
              </a:spcBef>
            </a:pPr>
            <a:r>
              <a:rPr lang="en-US" sz="3200" dirty="0">
                <a:solidFill>
                  <a:schemeClr val="accent2"/>
                </a:solidFill>
                <a:latin typeface="Tahoma" pitchFamily="34" charset="0"/>
              </a:rPr>
              <a:t>Activity</a:t>
            </a:r>
            <a:r>
              <a:rPr lang="en-US" sz="3200" i="1" dirty="0">
                <a:solidFill>
                  <a:schemeClr val="accent2"/>
                </a:solidFill>
                <a:latin typeface="Tahoma" pitchFamily="34" charset="0"/>
              </a:rPr>
              <a:t>: Actions </a:t>
            </a:r>
            <a:r>
              <a:rPr lang="en-US" sz="1200" i="1" dirty="0">
                <a:solidFill>
                  <a:schemeClr val="accent2"/>
                </a:solidFill>
                <a:latin typeface="Tahoma" pitchFamily="34" charset="0"/>
              </a:rPr>
              <a:t>cont.</a:t>
            </a:r>
          </a:p>
        </p:txBody>
      </p:sp>
      <p:sp>
        <p:nvSpPr>
          <p:cNvPr id="20485" name="Line 5"/>
          <p:cNvSpPr>
            <a:spLocks noChangeShapeType="1"/>
          </p:cNvSpPr>
          <p:nvPr/>
        </p:nvSpPr>
        <p:spPr bwMode="auto">
          <a:xfrm>
            <a:off x="0" y="304800"/>
            <a:ext cx="7921625" cy="0"/>
          </a:xfrm>
          <a:prstGeom prst="line">
            <a:avLst/>
          </a:prstGeom>
          <a:noFill/>
          <a:ln w="38100">
            <a:solidFill>
              <a:srgbClr val="3366FF">
                <a:alpha val="39999"/>
              </a:srgbClr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20486" name="Line 6"/>
          <p:cNvSpPr>
            <a:spLocks noChangeShapeType="1"/>
          </p:cNvSpPr>
          <p:nvPr/>
        </p:nvSpPr>
        <p:spPr bwMode="auto">
          <a:xfrm>
            <a:off x="228600" y="0"/>
            <a:ext cx="0" cy="6858000"/>
          </a:xfrm>
          <a:prstGeom prst="line">
            <a:avLst/>
          </a:prstGeom>
          <a:noFill/>
          <a:ln w="38100">
            <a:solidFill>
              <a:srgbClr val="3366FF">
                <a:alpha val="39999"/>
              </a:srgbClr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20487" name="Text Box 7"/>
          <p:cNvSpPr txBox="1">
            <a:spLocks noChangeArrowheads="1"/>
          </p:cNvSpPr>
          <p:nvPr/>
        </p:nvSpPr>
        <p:spPr bwMode="auto">
          <a:xfrm>
            <a:off x="228600" y="-31750"/>
            <a:ext cx="74898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rtl="1">
              <a:spcBef>
                <a:spcPct val="50000"/>
              </a:spcBef>
            </a:pPr>
            <a:r>
              <a:rPr lang="en-US">
                <a:solidFill>
                  <a:schemeClr val="accent2"/>
                </a:solidFill>
                <a:latin typeface="Tahoma" pitchFamily="34" charset="0"/>
              </a:rPr>
              <a:t>Elements of Activity Diagram</a:t>
            </a:r>
          </a:p>
        </p:txBody>
      </p:sp>
      <p:sp>
        <p:nvSpPr>
          <p:cNvPr id="20488" name="Text Box 9"/>
          <p:cNvSpPr txBox="1">
            <a:spLocks noChangeArrowheads="1"/>
          </p:cNvSpPr>
          <p:nvPr/>
        </p:nvSpPr>
        <p:spPr bwMode="auto">
          <a:xfrm>
            <a:off x="1524000" y="2362200"/>
            <a:ext cx="6629400" cy="2017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000099"/>
                </a:solidFill>
                <a:latin typeface="Tahoma" pitchFamily="34" charset="0"/>
              </a:rPr>
              <a:t>Display Available Flights</a:t>
            </a:r>
          </a:p>
          <a:p>
            <a:pPr algn="l">
              <a:spcBef>
                <a:spcPct val="50000"/>
              </a:spcBef>
            </a:pPr>
            <a:r>
              <a:rPr lang="en-US">
                <a:solidFill>
                  <a:srgbClr val="CC0066"/>
                </a:solidFill>
                <a:latin typeface="Tahoma" pitchFamily="34" charset="0"/>
              </a:rPr>
              <a:t>entry/</a:t>
            </a:r>
            <a:r>
              <a:rPr lang="en-US">
                <a:solidFill>
                  <a:srgbClr val="000099"/>
                </a:solidFill>
                <a:latin typeface="Tahoma" pitchFamily="34" charset="0"/>
              </a:rPr>
              <a:t> Find all flights for selected cities</a:t>
            </a:r>
          </a:p>
          <a:p>
            <a:pPr algn="l">
              <a:spcBef>
                <a:spcPct val="50000"/>
              </a:spcBef>
            </a:pPr>
            <a:r>
              <a:rPr lang="en-US">
                <a:solidFill>
                  <a:srgbClr val="CC0066"/>
                </a:solidFill>
                <a:latin typeface="Tahoma" pitchFamily="34" charset="0"/>
              </a:rPr>
              <a:t>entry/</a:t>
            </a:r>
            <a:r>
              <a:rPr lang="en-US">
                <a:solidFill>
                  <a:srgbClr val="000099"/>
                </a:solidFill>
                <a:latin typeface="Tahoma" pitchFamily="34" charset="0"/>
              </a:rPr>
              <a:t> Determine flights with available seats</a:t>
            </a:r>
          </a:p>
          <a:p>
            <a:pPr algn="l">
              <a:spcBef>
                <a:spcPct val="50000"/>
              </a:spcBef>
            </a:pPr>
            <a:r>
              <a:rPr lang="en-US">
                <a:solidFill>
                  <a:srgbClr val="CC0066"/>
                </a:solidFill>
                <a:latin typeface="Tahoma" pitchFamily="34" charset="0"/>
              </a:rPr>
              <a:t>do/</a:t>
            </a:r>
            <a:r>
              <a:rPr lang="en-US">
                <a:solidFill>
                  <a:srgbClr val="000099"/>
                </a:solidFill>
                <a:latin typeface="Tahoma" pitchFamily="34" charset="0"/>
              </a:rPr>
              <a:t> Display list of flights with available seats</a:t>
            </a:r>
          </a:p>
          <a:p>
            <a:pPr algn="l">
              <a:spcBef>
                <a:spcPct val="50000"/>
              </a:spcBef>
            </a:pPr>
            <a:r>
              <a:rPr lang="en-US">
                <a:solidFill>
                  <a:srgbClr val="CC0066"/>
                </a:solidFill>
                <a:latin typeface="Tahoma" pitchFamily="34" charset="0"/>
              </a:rPr>
              <a:t>event/</a:t>
            </a:r>
            <a:r>
              <a:rPr lang="en-US">
                <a:solidFill>
                  <a:srgbClr val="000099"/>
                </a:solidFill>
                <a:latin typeface="Tahoma" pitchFamily="34" charset="0"/>
              </a:rPr>
              <a:t> User request cost information/ Display cost information</a:t>
            </a:r>
          </a:p>
        </p:txBody>
      </p:sp>
      <p:sp>
        <p:nvSpPr>
          <p:cNvPr id="20489" name="Line 10"/>
          <p:cNvSpPr>
            <a:spLocks noChangeShapeType="1"/>
          </p:cNvSpPr>
          <p:nvPr/>
        </p:nvSpPr>
        <p:spPr bwMode="auto">
          <a:xfrm>
            <a:off x="1600200" y="2743200"/>
            <a:ext cx="6553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20490" name="AutoShape 11"/>
          <p:cNvSpPr>
            <a:spLocks noChangeArrowheads="1"/>
          </p:cNvSpPr>
          <p:nvPr/>
        </p:nvSpPr>
        <p:spPr bwMode="auto">
          <a:xfrm>
            <a:off x="1143000" y="2133600"/>
            <a:ext cx="7391400" cy="2743200"/>
          </a:xfrm>
          <a:prstGeom prst="flowChartTerminator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CD133EF-46E0-43C5-A291-E2686C2C726F}" type="slidenum">
              <a:rPr lang="ar-EG" smtClean="0"/>
              <a:pPr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srgbClr val="000099"/>
                </a:solidFill>
                <a:latin typeface="Tahoma" pitchFamily="34" charset="0"/>
              </a:rPr>
              <a:t>Source</a:t>
            </a:r>
          </a:p>
          <a:p>
            <a:pPr>
              <a:defRPr/>
            </a:pPr>
            <a:r>
              <a:rPr lang="en-US">
                <a:solidFill>
                  <a:srgbClr val="000099"/>
                </a:solidFill>
                <a:latin typeface="Tahoma" pitchFamily="34" charset="0"/>
              </a:rPr>
              <a:t>Mastering UML with Rational Rose 2002</a:t>
            </a:r>
          </a:p>
          <a:p>
            <a:pPr>
              <a:defRPr/>
            </a:pPr>
            <a:endParaRPr lang="en-US" sz="1400"/>
          </a:p>
        </p:txBody>
      </p:sp>
      <p:sp>
        <p:nvSpPr>
          <p:cNvPr id="21507" name="Line 2"/>
          <p:cNvSpPr>
            <a:spLocks noChangeShapeType="1"/>
          </p:cNvSpPr>
          <p:nvPr/>
        </p:nvSpPr>
        <p:spPr bwMode="auto">
          <a:xfrm>
            <a:off x="1222375" y="1268413"/>
            <a:ext cx="7921625" cy="0"/>
          </a:xfrm>
          <a:prstGeom prst="line">
            <a:avLst/>
          </a:prstGeom>
          <a:noFill/>
          <a:ln w="38100">
            <a:solidFill>
              <a:srgbClr val="3366FF">
                <a:alpha val="39999"/>
              </a:srgbClr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21508" name="Text Box 3"/>
          <p:cNvSpPr txBox="1">
            <a:spLocks noChangeArrowheads="1"/>
          </p:cNvSpPr>
          <p:nvPr/>
        </p:nvSpPr>
        <p:spPr bwMode="auto">
          <a:xfrm>
            <a:off x="1258888" y="549275"/>
            <a:ext cx="7885112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rtl="1">
              <a:spcBef>
                <a:spcPct val="50000"/>
              </a:spcBef>
            </a:pPr>
            <a:r>
              <a:rPr lang="en-US" sz="3200">
                <a:solidFill>
                  <a:schemeClr val="accent2"/>
                </a:solidFill>
                <a:latin typeface="Tahoma" pitchFamily="34" charset="0"/>
              </a:rPr>
              <a:t>Transitions: </a:t>
            </a:r>
            <a:r>
              <a:rPr lang="en-US" sz="3200" i="1">
                <a:solidFill>
                  <a:schemeClr val="accent2"/>
                </a:solidFill>
                <a:latin typeface="Tahoma" pitchFamily="34" charset="0"/>
              </a:rPr>
              <a:t>Limitations</a:t>
            </a:r>
            <a:endParaRPr lang="en-US" sz="1200" i="1">
              <a:solidFill>
                <a:schemeClr val="accent2"/>
              </a:solidFill>
              <a:latin typeface="Tahoma" pitchFamily="34" charset="0"/>
            </a:endParaRPr>
          </a:p>
        </p:txBody>
      </p:sp>
      <p:sp>
        <p:nvSpPr>
          <p:cNvPr id="35844" name="Text Box 4"/>
          <p:cNvSpPr txBox="1">
            <a:spLocks noChangeArrowheads="1"/>
          </p:cNvSpPr>
          <p:nvPr/>
        </p:nvSpPr>
        <p:spPr bwMode="auto">
          <a:xfrm>
            <a:off x="611188" y="1320800"/>
            <a:ext cx="8304212" cy="33547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buFontTx/>
              <a:buChar char="•"/>
            </a:pPr>
            <a:r>
              <a:rPr lang="en-US" sz="2400" dirty="0">
                <a:solidFill>
                  <a:srgbClr val="000099"/>
                </a:solidFill>
                <a:latin typeface="Tahoma" pitchFamily="34" charset="0"/>
              </a:rPr>
              <a:t> Event:</a:t>
            </a:r>
          </a:p>
          <a:p>
            <a:pPr algn="just"/>
            <a:endParaRPr lang="en-US" sz="2400" dirty="0">
              <a:solidFill>
                <a:srgbClr val="000099"/>
              </a:solidFill>
              <a:latin typeface="Tahoma" pitchFamily="34" charset="0"/>
            </a:endParaRPr>
          </a:p>
          <a:p>
            <a:pPr lvl="1" algn="just">
              <a:buFontTx/>
              <a:buChar char="•"/>
            </a:pPr>
            <a:r>
              <a:rPr lang="en-US" sz="2400" dirty="0">
                <a:solidFill>
                  <a:srgbClr val="000099"/>
                </a:solidFill>
                <a:latin typeface="Tahoma" pitchFamily="34" charset="0"/>
              </a:rPr>
              <a:t>The event </a:t>
            </a:r>
            <a:r>
              <a:rPr lang="en-US" sz="2400" i="1" dirty="0">
                <a:solidFill>
                  <a:srgbClr val="CC0066"/>
                </a:solidFill>
                <a:latin typeface="Tahoma" pitchFamily="34" charset="0"/>
              </a:rPr>
              <a:t>must happen</a:t>
            </a:r>
            <a:r>
              <a:rPr lang="en-US" sz="2400" dirty="0">
                <a:solidFill>
                  <a:srgbClr val="000099"/>
                </a:solidFill>
                <a:latin typeface="Tahoma" pitchFamily="34" charset="0"/>
              </a:rPr>
              <a:t> in order for the transition to occur</a:t>
            </a:r>
          </a:p>
          <a:p>
            <a:pPr lvl="1" algn="just">
              <a:buFontTx/>
              <a:buChar char="•"/>
            </a:pPr>
            <a:r>
              <a:rPr lang="en-US" sz="2400" dirty="0">
                <a:solidFill>
                  <a:srgbClr val="000099"/>
                </a:solidFill>
                <a:latin typeface="Tahoma" pitchFamily="34" charset="0"/>
              </a:rPr>
              <a:t>The transition arrow is labeled with the event name, along with any arguments in parenthesis</a:t>
            </a:r>
          </a:p>
          <a:p>
            <a:pPr algn="just">
              <a:buFontTx/>
              <a:buChar char="•"/>
            </a:pPr>
            <a:endParaRPr lang="en-US" sz="2400" dirty="0">
              <a:solidFill>
                <a:srgbClr val="000099"/>
              </a:solidFill>
              <a:latin typeface="Tahoma" pitchFamily="34" charset="0"/>
              <a:ea typeface="Times New Roman" pitchFamily="18" charset="0"/>
              <a:cs typeface="Tahoma" pitchFamily="34" charset="0"/>
            </a:endParaRPr>
          </a:p>
          <a:p>
            <a:pPr algn="just">
              <a:buClr>
                <a:srgbClr val="000099"/>
              </a:buClr>
              <a:buFontTx/>
              <a:buChar char="•"/>
            </a:pPr>
            <a:endParaRPr lang="en-US" sz="2000" dirty="0">
              <a:solidFill>
                <a:srgbClr val="000099"/>
              </a:solidFill>
              <a:latin typeface="Tahoma" pitchFamily="34" charset="0"/>
              <a:ea typeface="Times New Roman" pitchFamily="18" charset="0"/>
              <a:cs typeface="Tahoma" pitchFamily="34" charset="0"/>
            </a:endParaRPr>
          </a:p>
          <a:p>
            <a:pPr algn="just">
              <a:buClr>
                <a:srgbClr val="000099"/>
              </a:buClr>
              <a:buFontTx/>
              <a:buChar char="•"/>
            </a:pPr>
            <a:endParaRPr lang="en-US" sz="2400" dirty="0">
              <a:solidFill>
                <a:srgbClr val="000099"/>
              </a:solidFill>
              <a:latin typeface="Tahoma" pitchFamily="34" charset="0"/>
              <a:ea typeface="Times New Roman" pitchFamily="18" charset="0"/>
              <a:cs typeface="Tahoma" pitchFamily="34" charset="0"/>
            </a:endParaRPr>
          </a:p>
        </p:txBody>
      </p:sp>
      <p:sp>
        <p:nvSpPr>
          <p:cNvPr id="21510" name="Line 5"/>
          <p:cNvSpPr>
            <a:spLocks noChangeShapeType="1"/>
          </p:cNvSpPr>
          <p:nvPr/>
        </p:nvSpPr>
        <p:spPr bwMode="auto">
          <a:xfrm>
            <a:off x="0" y="304800"/>
            <a:ext cx="7921625" cy="0"/>
          </a:xfrm>
          <a:prstGeom prst="line">
            <a:avLst/>
          </a:prstGeom>
          <a:noFill/>
          <a:ln w="38100">
            <a:solidFill>
              <a:srgbClr val="3366FF">
                <a:alpha val="39999"/>
              </a:srgbClr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21511" name="Line 6"/>
          <p:cNvSpPr>
            <a:spLocks noChangeShapeType="1"/>
          </p:cNvSpPr>
          <p:nvPr/>
        </p:nvSpPr>
        <p:spPr bwMode="auto">
          <a:xfrm>
            <a:off x="228600" y="0"/>
            <a:ext cx="0" cy="6858000"/>
          </a:xfrm>
          <a:prstGeom prst="line">
            <a:avLst/>
          </a:prstGeom>
          <a:noFill/>
          <a:ln w="38100">
            <a:solidFill>
              <a:srgbClr val="3366FF">
                <a:alpha val="39999"/>
              </a:srgbClr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21512" name="Text Box 7"/>
          <p:cNvSpPr txBox="1">
            <a:spLocks noChangeArrowheads="1"/>
          </p:cNvSpPr>
          <p:nvPr/>
        </p:nvSpPr>
        <p:spPr bwMode="auto">
          <a:xfrm>
            <a:off x="228600" y="-31750"/>
            <a:ext cx="74898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rtl="1">
              <a:spcBef>
                <a:spcPct val="50000"/>
              </a:spcBef>
            </a:pPr>
            <a:r>
              <a:rPr lang="en-US">
                <a:solidFill>
                  <a:schemeClr val="accent2"/>
                </a:solidFill>
                <a:latin typeface="Tahoma" pitchFamily="34" charset="0"/>
              </a:rPr>
              <a:t>Elements of Activity Diagram</a:t>
            </a:r>
          </a:p>
        </p:txBody>
      </p:sp>
      <p:grpSp>
        <p:nvGrpSpPr>
          <p:cNvPr id="2" name="Group 22"/>
          <p:cNvGrpSpPr>
            <a:grpSpLocks/>
          </p:cNvGrpSpPr>
          <p:nvPr/>
        </p:nvGrpSpPr>
        <p:grpSpPr bwMode="auto">
          <a:xfrm>
            <a:off x="990600" y="4419600"/>
            <a:ext cx="7162800" cy="855663"/>
            <a:chOff x="624" y="2784"/>
            <a:chExt cx="4512" cy="539"/>
          </a:xfrm>
        </p:grpSpPr>
        <p:sp>
          <p:nvSpPr>
            <p:cNvPr id="21514" name="Text Box 10"/>
            <p:cNvSpPr txBox="1">
              <a:spLocks noChangeArrowheads="1"/>
            </p:cNvSpPr>
            <p:nvPr/>
          </p:nvSpPr>
          <p:spPr bwMode="auto">
            <a:xfrm>
              <a:off x="723" y="2832"/>
              <a:ext cx="749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/>
              <a:r>
                <a:rPr lang="en-US" sz="1400">
                  <a:solidFill>
                    <a:srgbClr val="000099"/>
                  </a:solidFill>
                  <a:latin typeface="Tahoma" pitchFamily="34" charset="0"/>
                </a:rPr>
                <a:t>Reserve seat</a:t>
              </a:r>
            </a:p>
          </p:txBody>
        </p:sp>
        <p:sp>
          <p:nvSpPr>
            <p:cNvPr id="21515" name="Text Box 12"/>
            <p:cNvSpPr txBox="1">
              <a:spLocks noChangeArrowheads="1"/>
            </p:cNvSpPr>
            <p:nvPr/>
          </p:nvSpPr>
          <p:spPr bwMode="auto">
            <a:xfrm>
              <a:off x="4080" y="2880"/>
              <a:ext cx="1025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/>
              <a:r>
                <a:rPr lang="en-US" sz="1400">
                  <a:solidFill>
                    <a:srgbClr val="000099"/>
                  </a:solidFill>
                  <a:latin typeface="Tahoma" pitchFamily="34" charset="0"/>
                </a:rPr>
                <a:t>Cancel reservation</a:t>
              </a:r>
            </a:p>
          </p:txBody>
        </p:sp>
        <p:sp>
          <p:nvSpPr>
            <p:cNvPr id="21516" name="Text Box 14"/>
            <p:cNvSpPr txBox="1">
              <a:spLocks noChangeArrowheads="1"/>
            </p:cNvSpPr>
            <p:nvPr/>
          </p:nvSpPr>
          <p:spPr bwMode="auto">
            <a:xfrm>
              <a:off x="2547" y="2832"/>
              <a:ext cx="813" cy="3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>
                  <a:solidFill>
                    <a:srgbClr val="000099"/>
                  </a:solidFill>
                  <a:latin typeface="Tahoma" pitchFamily="34" charset="0"/>
                </a:rPr>
                <a:t>Refund credit </a:t>
              </a:r>
            </a:p>
            <a:p>
              <a:r>
                <a:rPr lang="en-US" sz="1400">
                  <a:solidFill>
                    <a:srgbClr val="000099"/>
                  </a:solidFill>
                  <a:latin typeface="Tahoma" pitchFamily="34" charset="0"/>
                </a:rPr>
                <a:t>purchase</a:t>
              </a:r>
            </a:p>
          </p:txBody>
        </p:sp>
        <p:sp>
          <p:nvSpPr>
            <p:cNvPr id="21517" name="Line 15"/>
            <p:cNvSpPr>
              <a:spLocks noChangeShapeType="1"/>
            </p:cNvSpPr>
            <p:nvPr/>
          </p:nvSpPr>
          <p:spPr bwMode="auto">
            <a:xfrm>
              <a:off x="1680" y="3024"/>
              <a:ext cx="67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21518" name="Line 16"/>
            <p:cNvSpPr>
              <a:spLocks noChangeShapeType="1"/>
            </p:cNvSpPr>
            <p:nvPr/>
          </p:nvSpPr>
          <p:spPr bwMode="auto">
            <a:xfrm>
              <a:off x="3504" y="2976"/>
              <a:ext cx="57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21519" name="Text Box 17"/>
            <p:cNvSpPr txBox="1">
              <a:spLocks noChangeArrowheads="1"/>
            </p:cNvSpPr>
            <p:nvPr/>
          </p:nvSpPr>
          <p:spPr bwMode="auto">
            <a:xfrm>
              <a:off x="1728" y="2832"/>
              <a:ext cx="672" cy="4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>
                  <a:solidFill>
                    <a:srgbClr val="000099"/>
                  </a:solidFill>
                </a:rPr>
                <a:t>Cancel</a:t>
              </a:r>
            </a:p>
            <a:p>
              <a:pPr algn="l">
                <a:spcBef>
                  <a:spcPct val="50000"/>
                </a:spcBef>
              </a:pPr>
              <a:endParaRPr lang="en-US"/>
            </a:p>
          </p:txBody>
        </p:sp>
        <p:sp>
          <p:nvSpPr>
            <p:cNvPr id="21520" name="AutoShape 19"/>
            <p:cNvSpPr>
              <a:spLocks noChangeArrowheads="1"/>
            </p:cNvSpPr>
            <p:nvPr/>
          </p:nvSpPr>
          <p:spPr bwMode="auto">
            <a:xfrm>
              <a:off x="624" y="2784"/>
              <a:ext cx="1056" cy="432"/>
            </a:xfrm>
            <a:prstGeom prst="flowChartTerminator">
              <a:avLst/>
            </a:prstGeom>
            <a:noFill/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21521" name="AutoShape 20"/>
            <p:cNvSpPr>
              <a:spLocks noChangeArrowheads="1"/>
            </p:cNvSpPr>
            <p:nvPr/>
          </p:nvSpPr>
          <p:spPr bwMode="auto">
            <a:xfrm>
              <a:off x="2352" y="2784"/>
              <a:ext cx="1152" cy="432"/>
            </a:xfrm>
            <a:prstGeom prst="flowChartTerminator">
              <a:avLst/>
            </a:prstGeom>
            <a:noFill/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21522" name="AutoShape 21"/>
            <p:cNvSpPr>
              <a:spLocks noChangeArrowheads="1"/>
            </p:cNvSpPr>
            <p:nvPr/>
          </p:nvSpPr>
          <p:spPr bwMode="auto">
            <a:xfrm>
              <a:off x="4080" y="2784"/>
              <a:ext cx="1056" cy="432"/>
            </a:xfrm>
            <a:prstGeom prst="flowChartTerminator">
              <a:avLst/>
            </a:prstGeom>
            <a:noFill/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ar-SA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58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58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584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672</TotalTime>
  <Words>780</Words>
  <Application>Microsoft Office PowerPoint</Application>
  <PresentationFormat>On-screen Show (4:3)</PresentationFormat>
  <Paragraphs>153</Paragraphs>
  <Slides>17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Default Design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Huda</dc:creator>
  <cp:lastModifiedBy>maram</cp:lastModifiedBy>
  <cp:revision>208</cp:revision>
  <dcterms:created xsi:type="dcterms:W3CDTF">2005-02-21T02:11:48Z</dcterms:created>
  <dcterms:modified xsi:type="dcterms:W3CDTF">2011-10-22T17:35:44Z</dcterms:modified>
</cp:coreProperties>
</file>