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7" r:id="rId2"/>
    <p:sldId id="314" r:id="rId3"/>
    <p:sldId id="292" r:id="rId4"/>
    <p:sldId id="293" r:id="rId5"/>
    <p:sldId id="306" r:id="rId6"/>
    <p:sldId id="294" r:id="rId7"/>
    <p:sldId id="295" r:id="rId8"/>
    <p:sldId id="297" r:id="rId9"/>
    <p:sldId id="300" r:id="rId10"/>
    <p:sldId id="298" r:id="rId11"/>
    <p:sldId id="299" r:id="rId12"/>
    <p:sldId id="301" r:id="rId13"/>
    <p:sldId id="302" r:id="rId14"/>
    <p:sldId id="307" r:id="rId15"/>
    <p:sldId id="313" r:id="rId16"/>
    <p:sldId id="303" r:id="rId17"/>
    <p:sldId id="305" r:id="rId18"/>
    <p:sldId id="304" r:id="rId19"/>
    <p:sldId id="309" r:id="rId20"/>
    <p:sldId id="310" r:id="rId21"/>
  </p:sldIdLst>
  <p:sldSz cx="9144000" cy="6858000" type="screen4x3"/>
  <p:notesSz cx="6858000" cy="9144000"/>
  <p:defaultTextStyle>
    <a:defPPr>
      <a:defRPr lang="en-US"/>
    </a:defPPr>
    <a:lvl1pPr algn="ctr" rtl="0" fontAlgn="base">
      <a:spcBef>
        <a:spcPct val="0"/>
      </a:spcBef>
      <a:spcAft>
        <a:spcPct val="0"/>
      </a:spcAft>
      <a:defRPr kern="1200">
        <a:solidFill>
          <a:schemeClr val="tx1"/>
        </a:solidFill>
        <a:latin typeface="Arial" pitchFamily="34" charset="0"/>
        <a:ea typeface="+mn-ea"/>
        <a:cs typeface="Arial" pitchFamily="34" charset="0"/>
      </a:defRPr>
    </a:lvl1pPr>
    <a:lvl2pPr marL="457200" algn="ctr" rtl="0" fontAlgn="base">
      <a:spcBef>
        <a:spcPct val="0"/>
      </a:spcBef>
      <a:spcAft>
        <a:spcPct val="0"/>
      </a:spcAft>
      <a:defRPr kern="1200">
        <a:solidFill>
          <a:schemeClr val="tx1"/>
        </a:solidFill>
        <a:latin typeface="Arial" pitchFamily="34" charset="0"/>
        <a:ea typeface="+mn-ea"/>
        <a:cs typeface="Arial" pitchFamily="34" charset="0"/>
      </a:defRPr>
    </a:lvl2pPr>
    <a:lvl3pPr marL="914400" algn="ctr" rtl="0" fontAlgn="base">
      <a:spcBef>
        <a:spcPct val="0"/>
      </a:spcBef>
      <a:spcAft>
        <a:spcPct val="0"/>
      </a:spcAft>
      <a:defRPr kern="1200">
        <a:solidFill>
          <a:schemeClr val="tx1"/>
        </a:solidFill>
        <a:latin typeface="Arial" pitchFamily="34" charset="0"/>
        <a:ea typeface="+mn-ea"/>
        <a:cs typeface="Arial" pitchFamily="34" charset="0"/>
      </a:defRPr>
    </a:lvl3pPr>
    <a:lvl4pPr marL="1371600" algn="ctr" rtl="0" fontAlgn="base">
      <a:spcBef>
        <a:spcPct val="0"/>
      </a:spcBef>
      <a:spcAft>
        <a:spcPct val="0"/>
      </a:spcAft>
      <a:defRPr kern="1200">
        <a:solidFill>
          <a:schemeClr val="tx1"/>
        </a:solidFill>
        <a:latin typeface="Arial" pitchFamily="34" charset="0"/>
        <a:ea typeface="+mn-ea"/>
        <a:cs typeface="Arial" pitchFamily="34" charset="0"/>
      </a:defRPr>
    </a:lvl4pPr>
    <a:lvl5pPr marL="1828800" algn="ctr" rtl="0"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CC0066"/>
    <a:srgbClr val="66CCFF"/>
    <a:srgbClr val="CCCCFF"/>
    <a:srgbClr val="3366FF"/>
    <a:srgbClr val="9966FF"/>
    <a:srgbClr val="999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48" autoAdjust="0"/>
    <p:restoredTop sz="94660"/>
  </p:normalViewPr>
  <p:slideViewPr>
    <p:cSldViewPr>
      <p:cViewPr varScale="1">
        <p:scale>
          <a:sx n="66" d="100"/>
          <a:sy n="66" d="100"/>
        </p:scale>
        <p:origin x="-152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02"/>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pPr>
              <a:defRPr/>
            </a:pPr>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pPr>
              <a:defRPr/>
            </a:pPr>
            <a:fld id="{240FEA56-E051-45BB-85EA-E26B21B30E82}" type="datetimeFigureOut">
              <a:rPr lang="ar-SA"/>
              <a:pPr>
                <a:defRPr/>
              </a:pPr>
              <a:t>12/16/1432</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ar-SA"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pPr>
              <a:defRPr/>
            </a:pPr>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pPr>
              <a:defRPr/>
            </a:pPr>
            <a:fld id="{39B40B0A-F373-4966-8358-65B93EF63CF1}" type="slidenum">
              <a:rPr lang="ar-SA"/>
              <a:pPr>
                <a:defRPr/>
              </a:pPr>
              <a:t>‹#›</a:t>
            </a:fld>
            <a:endParaRPr lang="ar-SA"/>
          </a:p>
        </p:txBody>
      </p:sp>
    </p:spTree>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mn-lt"/>
        <a:ea typeface="+mn-ea"/>
        <a:cs typeface="+mn-cs"/>
      </a:defRPr>
    </a:lvl1pPr>
    <a:lvl2pPr marL="457200" algn="r" rtl="1" eaLnBrk="0" fontAlgn="base" hangingPunct="0">
      <a:spcBef>
        <a:spcPct val="30000"/>
      </a:spcBef>
      <a:spcAft>
        <a:spcPct val="0"/>
      </a:spcAft>
      <a:defRPr sz="1200" kern="1200">
        <a:solidFill>
          <a:schemeClr val="tx1"/>
        </a:solidFill>
        <a:latin typeface="+mn-lt"/>
        <a:ea typeface="+mn-ea"/>
        <a:cs typeface="+mn-cs"/>
      </a:defRPr>
    </a:lvl2pPr>
    <a:lvl3pPr marL="914400" algn="r" rtl="1" eaLnBrk="0" fontAlgn="base" hangingPunct="0">
      <a:spcBef>
        <a:spcPct val="30000"/>
      </a:spcBef>
      <a:spcAft>
        <a:spcPct val="0"/>
      </a:spcAft>
      <a:defRPr sz="1200" kern="1200">
        <a:solidFill>
          <a:schemeClr val="tx1"/>
        </a:solidFill>
        <a:latin typeface="+mn-lt"/>
        <a:ea typeface="+mn-ea"/>
        <a:cs typeface="+mn-cs"/>
      </a:defRPr>
    </a:lvl3pPr>
    <a:lvl4pPr marL="1371600" algn="r" rtl="1" eaLnBrk="0" fontAlgn="base" hangingPunct="0">
      <a:spcBef>
        <a:spcPct val="30000"/>
      </a:spcBef>
      <a:spcAft>
        <a:spcPct val="0"/>
      </a:spcAft>
      <a:defRPr sz="1200" kern="1200">
        <a:solidFill>
          <a:schemeClr val="tx1"/>
        </a:solidFill>
        <a:latin typeface="+mn-lt"/>
        <a:ea typeface="+mn-ea"/>
        <a:cs typeface="+mn-cs"/>
      </a:defRPr>
    </a:lvl4pPr>
    <a:lvl5pPr marL="1828800" algn="r" rtl="1" eaLnBrk="0" fontAlgn="base" hangingPunct="0">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sz="1200">
                <a:solidFill>
                  <a:schemeClr val="tx1"/>
                </a:solidFill>
                <a:latin typeface="+mn-lt"/>
              </a:defRPr>
            </a:lvl1pPr>
          </a:lstStyle>
          <a:p>
            <a:pPr>
              <a:defRPr/>
            </a:pPr>
            <a:r>
              <a:rPr lang="en-US"/>
              <a:t>Source</a:t>
            </a:r>
          </a:p>
          <a:p>
            <a:pPr>
              <a:defRPr/>
            </a:pPr>
            <a:r>
              <a:rPr lang="en-US"/>
              <a:t>Mastering UML with Rational Rose 2002</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BA85B3F-BB9C-48AA-A0D1-D7017E776B54}" type="slidenum">
              <a:rPr lang="ar-SA"/>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sz="1200">
                <a:solidFill>
                  <a:schemeClr val="tx1"/>
                </a:solidFill>
                <a:latin typeface="+mn-lt"/>
              </a:defRPr>
            </a:lvl1pPr>
          </a:lstStyle>
          <a:p>
            <a:pPr>
              <a:defRPr/>
            </a:pPr>
            <a:r>
              <a:rPr lang="en-US"/>
              <a:t>Source</a:t>
            </a:r>
          </a:p>
          <a:p>
            <a:pPr>
              <a:defRPr/>
            </a:pPr>
            <a:r>
              <a:rPr lang="en-US"/>
              <a:t>Mastering UML with Rational Rose 2002</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D75AA17-E3A3-48E2-ADD6-84FA4B2346D1}"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sz="1200">
                <a:solidFill>
                  <a:schemeClr val="tx1"/>
                </a:solidFill>
                <a:latin typeface="+mn-lt"/>
              </a:defRPr>
            </a:lvl1pPr>
          </a:lstStyle>
          <a:p>
            <a:pPr>
              <a:defRPr/>
            </a:pPr>
            <a:r>
              <a:rPr lang="en-US"/>
              <a:t>Source</a:t>
            </a:r>
          </a:p>
          <a:p>
            <a:pPr>
              <a:defRPr/>
            </a:pPr>
            <a:r>
              <a:rPr lang="en-US"/>
              <a:t>Mastering UML with Rational Rose 2002</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E1D0955-6734-4A91-95B4-CFBBC71BA3CF}" type="slidenum">
              <a:rPr lang="ar-SA"/>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3" name="Date Placeholder 2"/>
          <p:cNvSpPr>
            <a:spLocks noGrp="1"/>
          </p:cNvSpPr>
          <p:nvPr>
            <p:ph type="dt" sz="half" idx="10"/>
          </p:nvPr>
        </p:nvSpPr>
        <p:spPr/>
        <p:txBody>
          <a:bodyPr/>
          <a:lstStyle>
            <a:lvl1pPr>
              <a:defRPr/>
            </a:lvl1pPr>
          </a:lstStyle>
          <a:p>
            <a:pPr>
              <a:defRPr/>
            </a:pPr>
            <a:endParaRPr lang="en-US"/>
          </a:p>
        </p:txBody>
      </p:sp>
      <p:sp>
        <p:nvSpPr>
          <p:cNvPr id="4" name="Footer Placeholder 3"/>
          <p:cNvSpPr>
            <a:spLocks noGrp="1"/>
          </p:cNvSpPr>
          <p:nvPr>
            <p:ph type="ftr" sz="quarter" idx="11"/>
          </p:nvPr>
        </p:nvSpPr>
        <p:spPr/>
        <p:txBody>
          <a:bodyPr/>
          <a:lstStyle>
            <a:lvl1pPr>
              <a:defRPr sz="1200">
                <a:solidFill>
                  <a:schemeClr val="tx1"/>
                </a:solidFill>
                <a:latin typeface="+mn-lt"/>
              </a:defRPr>
            </a:lvl1pPr>
          </a:lstStyle>
          <a:p>
            <a:pPr>
              <a:defRPr/>
            </a:pPr>
            <a:r>
              <a:rPr lang="en-US"/>
              <a:t>Source</a:t>
            </a:r>
          </a:p>
          <a:p>
            <a:pPr>
              <a:defRPr/>
            </a:pPr>
            <a:r>
              <a:rPr lang="en-US"/>
              <a:t>Mastering UML with Rational Rose 2002</a:t>
            </a:r>
          </a:p>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3C3E70C4-B335-4450-92C5-28F8954F50A6}"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sz="1200">
                <a:solidFill>
                  <a:schemeClr val="tx1"/>
                </a:solidFill>
                <a:latin typeface="+mn-lt"/>
              </a:defRPr>
            </a:lvl1pPr>
          </a:lstStyle>
          <a:p>
            <a:pPr>
              <a:defRPr/>
            </a:pPr>
            <a:r>
              <a:rPr lang="en-US"/>
              <a:t>Source</a:t>
            </a:r>
          </a:p>
          <a:p>
            <a:pPr>
              <a:defRPr/>
            </a:pPr>
            <a:r>
              <a:rPr lang="en-US"/>
              <a:t>Mastering UML with Rational Rose 2002</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7035663-0160-4730-85B9-79DFDA691F93}" type="slidenum">
              <a:rPr lang="ar-SA"/>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sz="1200">
                <a:solidFill>
                  <a:schemeClr val="tx1"/>
                </a:solidFill>
                <a:latin typeface="+mn-lt"/>
              </a:defRPr>
            </a:lvl1pPr>
          </a:lstStyle>
          <a:p>
            <a:pPr>
              <a:defRPr/>
            </a:pPr>
            <a:r>
              <a:rPr lang="en-US"/>
              <a:t>Source</a:t>
            </a:r>
          </a:p>
          <a:p>
            <a:pPr>
              <a:defRPr/>
            </a:pPr>
            <a:r>
              <a:rPr lang="en-US"/>
              <a:t>Mastering UML with Rational Rose 2002</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97420-D018-48A6-9EC4-0BC2349E5074}" type="slidenum">
              <a:rPr lang="ar-SA"/>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Footer Placeholder 5"/>
          <p:cNvSpPr>
            <a:spLocks noGrp="1"/>
          </p:cNvSpPr>
          <p:nvPr>
            <p:ph type="ftr" sz="quarter" idx="11"/>
          </p:nvPr>
        </p:nvSpPr>
        <p:spPr/>
        <p:txBody>
          <a:bodyPr/>
          <a:lstStyle>
            <a:lvl1pPr>
              <a:defRPr sz="1200">
                <a:solidFill>
                  <a:schemeClr val="tx1"/>
                </a:solidFill>
                <a:latin typeface="+mn-lt"/>
              </a:defRPr>
            </a:lvl1pPr>
          </a:lstStyle>
          <a:p>
            <a:pPr>
              <a:defRPr/>
            </a:pPr>
            <a:r>
              <a:rPr lang="en-US"/>
              <a:t>Source</a:t>
            </a:r>
          </a:p>
          <a:p>
            <a:pPr>
              <a:defRPr/>
            </a:pPr>
            <a:r>
              <a:rPr lang="en-US"/>
              <a:t>Mastering UML with Rational Rose 2002</a:t>
            </a:r>
          </a:p>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6D26B0D1-6A6E-4308-B543-6E18BBCB5934}" type="slidenum">
              <a:rPr lang="ar-SA"/>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lvl1pPr>
              <a:defRPr/>
            </a:lvl1pPr>
          </a:lstStyle>
          <a:p>
            <a:pPr>
              <a:defRPr/>
            </a:pPr>
            <a:endParaRPr lang="en-US"/>
          </a:p>
        </p:txBody>
      </p:sp>
      <p:sp>
        <p:nvSpPr>
          <p:cNvPr id="8" name="Footer Placeholder 7"/>
          <p:cNvSpPr>
            <a:spLocks noGrp="1"/>
          </p:cNvSpPr>
          <p:nvPr>
            <p:ph type="ftr" sz="quarter" idx="11"/>
          </p:nvPr>
        </p:nvSpPr>
        <p:spPr/>
        <p:txBody>
          <a:bodyPr/>
          <a:lstStyle>
            <a:lvl1pPr>
              <a:defRPr sz="1200">
                <a:solidFill>
                  <a:schemeClr val="tx1"/>
                </a:solidFill>
                <a:latin typeface="+mn-lt"/>
              </a:defRPr>
            </a:lvl1pPr>
          </a:lstStyle>
          <a:p>
            <a:pPr>
              <a:defRPr/>
            </a:pPr>
            <a:r>
              <a:rPr lang="en-US"/>
              <a:t>Source</a:t>
            </a:r>
          </a:p>
          <a:p>
            <a:pPr>
              <a:defRPr/>
            </a:pPr>
            <a:r>
              <a:rPr lang="en-US"/>
              <a:t>Mastering UML with Rational Rose 2002</a:t>
            </a:r>
          </a:p>
          <a:p>
            <a:pPr>
              <a:defRPr/>
            </a:pPr>
            <a:endParaRPr lang="en-US"/>
          </a:p>
        </p:txBody>
      </p:sp>
      <p:sp>
        <p:nvSpPr>
          <p:cNvPr id="9" name="Slide Number Placeholder 8"/>
          <p:cNvSpPr>
            <a:spLocks noGrp="1"/>
          </p:cNvSpPr>
          <p:nvPr>
            <p:ph type="sldNum" sz="quarter" idx="12"/>
          </p:nvPr>
        </p:nvSpPr>
        <p:spPr/>
        <p:txBody>
          <a:bodyPr/>
          <a:lstStyle>
            <a:lvl1pPr>
              <a:defRPr/>
            </a:lvl1pPr>
          </a:lstStyle>
          <a:p>
            <a:pPr>
              <a:defRPr/>
            </a:pPr>
            <a:fld id="{5560C93A-538E-47C5-8052-66990CB8EA50}" type="slidenum">
              <a:rPr lang="ar-SA"/>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lvl1pPr>
              <a:defRPr/>
            </a:lvl1pPr>
          </a:lstStyle>
          <a:p>
            <a:pPr>
              <a:defRPr/>
            </a:pPr>
            <a:endParaRPr lang="en-US"/>
          </a:p>
        </p:txBody>
      </p:sp>
      <p:sp>
        <p:nvSpPr>
          <p:cNvPr id="4" name="Footer Placeholder 3"/>
          <p:cNvSpPr>
            <a:spLocks noGrp="1"/>
          </p:cNvSpPr>
          <p:nvPr>
            <p:ph type="ftr" sz="quarter" idx="11"/>
          </p:nvPr>
        </p:nvSpPr>
        <p:spPr/>
        <p:txBody>
          <a:bodyPr/>
          <a:lstStyle>
            <a:lvl1pPr>
              <a:defRPr sz="1200">
                <a:solidFill>
                  <a:schemeClr val="tx1"/>
                </a:solidFill>
                <a:latin typeface="+mn-lt"/>
              </a:defRPr>
            </a:lvl1pPr>
          </a:lstStyle>
          <a:p>
            <a:pPr>
              <a:defRPr/>
            </a:pPr>
            <a:r>
              <a:rPr lang="en-US"/>
              <a:t>Source</a:t>
            </a:r>
          </a:p>
          <a:p>
            <a:pPr>
              <a:defRPr/>
            </a:pPr>
            <a:r>
              <a:rPr lang="en-US"/>
              <a:t>Mastering UML with Rational Rose 2002</a:t>
            </a:r>
          </a:p>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B24A077C-113D-4293-97D4-BBB4FEDAB442}" type="slidenum">
              <a:rPr lang="ar-SA"/>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US"/>
          </a:p>
        </p:txBody>
      </p:sp>
      <p:sp>
        <p:nvSpPr>
          <p:cNvPr id="3" name="Footer Placeholder 2"/>
          <p:cNvSpPr>
            <a:spLocks noGrp="1"/>
          </p:cNvSpPr>
          <p:nvPr>
            <p:ph type="ftr" sz="quarter" idx="11"/>
          </p:nvPr>
        </p:nvSpPr>
        <p:spPr/>
        <p:txBody>
          <a:bodyPr/>
          <a:lstStyle>
            <a:lvl1pPr>
              <a:defRPr sz="1200">
                <a:solidFill>
                  <a:schemeClr val="tx1"/>
                </a:solidFill>
                <a:latin typeface="+mn-lt"/>
              </a:defRPr>
            </a:lvl1pPr>
          </a:lstStyle>
          <a:p>
            <a:pPr>
              <a:defRPr/>
            </a:pPr>
            <a:r>
              <a:rPr lang="en-US"/>
              <a:t>Source</a:t>
            </a:r>
          </a:p>
          <a:p>
            <a:pPr>
              <a:defRPr/>
            </a:pPr>
            <a:r>
              <a:rPr lang="en-US"/>
              <a:t>Mastering UML with Rational Rose 2002</a:t>
            </a:r>
          </a:p>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F44C0173-0DC6-4A91-BCDA-2D15D5DB82B5}" type="slidenum">
              <a:rPr lang="ar-SA"/>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Footer Placeholder 5"/>
          <p:cNvSpPr>
            <a:spLocks noGrp="1"/>
          </p:cNvSpPr>
          <p:nvPr>
            <p:ph type="ftr" sz="quarter" idx="11"/>
          </p:nvPr>
        </p:nvSpPr>
        <p:spPr/>
        <p:txBody>
          <a:bodyPr/>
          <a:lstStyle>
            <a:lvl1pPr>
              <a:defRPr sz="1200">
                <a:solidFill>
                  <a:schemeClr val="tx1"/>
                </a:solidFill>
                <a:latin typeface="+mn-lt"/>
              </a:defRPr>
            </a:lvl1pPr>
          </a:lstStyle>
          <a:p>
            <a:pPr>
              <a:defRPr/>
            </a:pPr>
            <a:r>
              <a:rPr lang="en-US"/>
              <a:t>Source</a:t>
            </a:r>
          </a:p>
          <a:p>
            <a:pPr>
              <a:defRPr/>
            </a:pPr>
            <a:r>
              <a:rPr lang="en-US"/>
              <a:t>Mastering UML with Rational Rose 2002</a:t>
            </a:r>
          </a:p>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1830B280-06D3-46C1-8E6F-9318C8D960E4}"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S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Footer Placeholder 5"/>
          <p:cNvSpPr>
            <a:spLocks noGrp="1"/>
          </p:cNvSpPr>
          <p:nvPr>
            <p:ph type="ftr" sz="quarter" idx="11"/>
          </p:nvPr>
        </p:nvSpPr>
        <p:spPr/>
        <p:txBody>
          <a:bodyPr/>
          <a:lstStyle>
            <a:lvl1pPr>
              <a:defRPr sz="1200">
                <a:solidFill>
                  <a:schemeClr val="tx1"/>
                </a:solidFill>
                <a:latin typeface="+mn-lt"/>
              </a:defRPr>
            </a:lvl1pPr>
          </a:lstStyle>
          <a:p>
            <a:pPr>
              <a:defRPr/>
            </a:pPr>
            <a:r>
              <a:rPr lang="en-US"/>
              <a:t>Source</a:t>
            </a:r>
          </a:p>
          <a:p>
            <a:pPr>
              <a:defRPr/>
            </a:pPr>
            <a:r>
              <a:rPr lang="en-US"/>
              <a:t>Mastering UML with Rational Rose 2002</a:t>
            </a:r>
          </a:p>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57DFB812-1A37-41A5-B9E5-6742A42F42B6}" type="slidenum">
              <a:rPr lang="ar-SA"/>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solidFill>
                  <a:srgbClr val="000099"/>
                </a:solidFill>
                <a:latin typeface="Tahoma" pitchFamily="34" charset="0"/>
              </a:defRPr>
            </a:lvl1pPr>
          </a:lstStyle>
          <a:p>
            <a:pPr>
              <a:defRPr/>
            </a:pPr>
            <a:r>
              <a:rPr lang="en-US"/>
              <a:t>Source</a:t>
            </a:r>
          </a:p>
          <a:p>
            <a:pPr>
              <a:defRPr/>
            </a:pPr>
            <a:r>
              <a:rPr lang="en-US"/>
              <a:t>Mastering UML with Rational Rose 2002</a:t>
            </a:r>
          </a:p>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3EC23CB9-BE4F-4EF6-93FA-13B4B81D0539}" type="slidenum">
              <a:rPr lang="ar-SA"/>
              <a:pPr>
                <a:defRPr/>
              </a:pPr>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Lst>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cs typeface="Arial" pitchFamily="34" charset="0"/>
        </a:defRPr>
      </a:lvl2pPr>
      <a:lvl3pPr algn="ctr" rtl="0" eaLnBrk="0" fontAlgn="base" hangingPunct="0">
        <a:spcBef>
          <a:spcPct val="0"/>
        </a:spcBef>
        <a:spcAft>
          <a:spcPct val="0"/>
        </a:spcAft>
        <a:defRPr sz="4400">
          <a:solidFill>
            <a:schemeClr val="tx2"/>
          </a:solidFill>
          <a:latin typeface="Arial" pitchFamily="34" charset="0"/>
          <a:cs typeface="Arial" pitchFamily="34" charset="0"/>
        </a:defRPr>
      </a:lvl3pPr>
      <a:lvl4pPr algn="ctr" rtl="0" eaLnBrk="0" fontAlgn="base" hangingPunct="0">
        <a:spcBef>
          <a:spcPct val="0"/>
        </a:spcBef>
        <a:spcAft>
          <a:spcPct val="0"/>
        </a:spcAft>
        <a:defRPr sz="4400">
          <a:solidFill>
            <a:schemeClr val="tx2"/>
          </a:solidFill>
          <a:latin typeface="Arial" pitchFamily="34" charset="0"/>
          <a:cs typeface="Arial" pitchFamily="34" charset="0"/>
        </a:defRPr>
      </a:lvl4pPr>
      <a:lvl5pPr algn="ctr" rtl="0" eaLnBrk="0" fontAlgn="base" hangingPunct="0">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1066800" y="260350"/>
            <a:ext cx="8077200" cy="928688"/>
          </a:xfrm>
          <a:prstGeom prst="rect">
            <a:avLst/>
          </a:prstGeom>
          <a:noFill/>
          <a:ln w="9525">
            <a:noFill/>
            <a:miter lim="800000"/>
            <a:headEnd/>
            <a:tailEnd/>
          </a:ln>
        </p:spPr>
        <p:txBody>
          <a:bodyPr anchor="b"/>
          <a:lstStyle/>
          <a:p>
            <a:pPr algn="l"/>
            <a:r>
              <a:rPr lang="nl-BE" sz="3600">
                <a:solidFill>
                  <a:srgbClr val="000099"/>
                </a:solidFill>
                <a:latin typeface="Tahoma" pitchFamily="34" charset="0"/>
              </a:rPr>
              <a:t>Information Systems Engineering</a:t>
            </a:r>
            <a:endParaRPr lang="en-US" sz="3600">
              <a:solidFill>
                <a:srgbClr val="000099"/>
              </a:solidFill>
              <a:latin typeface="Tahoma" pitchFamily="34" charset="0"/>
            </a:endParaRPr>
          </a:p>
        </p:txBody>
      </p:sp>
      <p:sp>
        <p:nvSpPr>
          <p:cNvPr id="14339" name="Line 3"/>
          <p:cNvSpPr>
            <a:spLocks noChangeShapeType="1"/>
          </p:cNvSpPr>
          <p:nvPr/>
        </p:nvSpPr>
        <p:spPr bwMode="auto">
          <a:xfrm>
            <a:off x="1222375" y="1268413"/>
            <a:ext cx="7921625" cy="0"/>
          </a:xfrm>
          <a:prstGeom prst="line">
            <a:avLst/>
          </a:prstGeom>
          <a:noFill/>
          <a:ln w="38100">
            <a:solidFill>
              <a:srgbClr val="3366FF">
                <a:alpha val="39999"/>
              </a:srgbClr>
            </a:solidFill>
            <a:round/>
            <a:headEnd/>
            <a:tailEnd/>
          </a:ln>
        </p:spPr>
        <p:txBody>
          <a:bodyPr/>
          <a:lstStyle/>
          <a:p>
            <a:endParaRPr lang="ar-SA"/>
          </a:p>
        </p:txBody>
      </p:sp>
      <p:sp>
        <p:nvSpPr>
          <p:cNvPr id="14340" name="Rectangle 5"/>
          <p:cNvSpPr>
            <a:spLocks noChangeArrowheads="1"/>
          </p:cNvSpPr>
          <p:nvPr/>
        </p:nvSpPr>
        <p:spPr bwMode="auto">
          <a:xfrm>
            <a:off x="2339975" y="1905000"/>
            <a:ext cx="6408738" cy="1444625"/>
          </a:xfrm>
          <a:prstGeom prst="rect">
            <a:avLst/>
          </a:prstGeom>
          <a:noFill/>
          <a:ln w="9525">
            <a:noFill/>
            <a:miter lim="800000"/>
            <a:headEnd/>
            <a:tailEnd/>
          </a:ln>
        </p:spPr>
        <p:txBody>
          <a:bodyPr anchor="b"/>
          <a:lstStyle/>
          <a:p>
            <a:pPr algn="l"/>
            <a:r>
              <a:rPr lang="nl-BE" sz="2400">
                <a:solidFill>
                  <a:srgbClr val="000099"/>
                </a:solidFill>
                <a:latin typeface="Tahoma" pitchFamily="34" charset="0"/>
              </a:rPr>
              <a:t/>
            </a:r>
            <a:br>
              <a:rPr lang="nl-BE" sz="2400">
                <a:solidFill>
                  <a:srgbClr val="000099"/>
                </a:solidFill>
                <a:latin typeface="Tahoma" pitchFamily="34" charset="0"/>
              </a:rPr>
            </a:br>
            <a:r>
              <a:rPr lang="nl-BE" sz="2400">
                <a:solidFill>
                  <a:srgbClr val="000099"/>
                </a:solidFill>
                <a:latin typeface="Tahoma" pitchFamily="34" charset="0"/>
              </a:rPr>
              <a:t/>
            </a:r>
            <a:br>
              <a:rPr lang="nl-BE" sz="2400">
                <a:solidFill>
                  <a:srgbClr val="000099"/>
                </a:solidFill>
                <a:latin typeface="Tahoma" pitchFamily="34" charset="0"/>
              </a:rPr>
            </a:br>
            <a:r>
              <a:rPr lang="nl-BE" sz="2400">
                <a:solidFill>
                  <a:srgbClr val="000099"/>
                </a:solidFill>
                <a:latin typeface="Tahoma" pitchFamily="34" charset="0"/>
              </a:rPr>
              <a:t/>
            </a:r>
            <a:br>
              <a:rPr lang="nl-BE" sz="2400">
                <a:solidFill>
                  <a:srgbClr val="000099"/>
                </a:solidFill>
                <a:latin typeface="Tahoma" pitchFamily="34" charset="0"/>
              </a:rPr>
            </a:br>
            <a:r>
              <a:rPr lang="nl-BE" sz="2400">
                <a:solidFill>
                  <a:srgbClr val="000099"/>
                </a:solidFill>
                <a:latin typeface="Tahoma" pitchFamily="34" charset="0"/>
              </a:rPr>
              <a:t>Interaction Diagrams:</a:t>
            </a:r>
            <a:br>
              <a:rPr lang="nl-BE" sz="2400">
                <a:solidFill>
                  <a:srgbClr val="000099"/>
                </a:solidFill>
                <a:latin typeface="Tahoma" pitchFamily="34" charset="0"/>
              </a:rPr>
            </a:br>
            <a:r>
              <a:rPr lang="nl-BE" sz="2400">
                <a:solidFill>
                  <a:srgbClr val="000099"/>
                </a:solidFill>
                <a:latin typeface="Tahoma" pitchFamily="34" charset="0"/>
              </a:rPr>
              <a:t>	Sequence Diagram</a:t>
            </a:r>
            <a:br>
              <a:rPr lang="nl-BE" sz="2400">
                <a:solidFill>
                  <a:srgbClr val="000099"/>
                </a:solidFill>
                <a:latin typeface="Tahoma" pitchFamily="34" charset="0"/>
              </a:rPr>
            </a:br>
            <a:r>
              <a:rPr lang="nl-BE" sz="2400">
                <a:solidFill>
                  <a:srgbClr val="000099"/>
                </a:solidFill>
                <a:latin typeface="Tahoma" pitchFamily="34" charset="0"/>
              </a:rPr>
              <a:t>	Collbortion Diagram</a:t>
            </a:r>
            <a:endParaRPr lang="en-US" sz="2400">
              <a:solidFill>
                <a:srgbClr val="000099"/>
              </a:solidFill>
              <a:latin typeface="Tahoma" pitchFamily="34" charset="0"/>
            </a:endParaRPr>
          </a:p>
        </p:txBody>
      </p:sp>
      <p:sp>
        <p:nvSpPr>
          <p:cNvPr id="14341" name="Line 6"/>
          <p:cNvSpPr>
            <a:spLocks noChangeShapeType="1"/>
          </p:cNvSpPr>
          <p:nvPr/>
        </p:nvSpPr>
        <p:spPr bwMode="auto">
          <a:xfrm>
            <a:off x="2484438" y="3573463"/>
            <a:ext cx="6696075" cy="0"/>
          </a:xfrm>
          <a:prstGeom prst="line">
            <a:avLst/>
          </a:prstGeom>
          <a:noFill/>
          <a:ln w="38100">
            <a:solidFill>
              <a:srgbClr val="3366FF">
                <a:alpha val="39999"/>
              </a:srgbClr>
            </a:solidFill>
            <a:round/>
            <a:headEnd/>
            <a:tailEnd/>
          </a:ln>
        </p:spPr>
        <p:txBody>
          <a:bodyPr/>
          <a:lstStyle/>
          <a:p>
            <a:endParaRPr lang="ar-SA"/>
          </a:p>
        </p:txBody>
      </p:sp>
      <p:sp>
        <p:nvSpPr>
          <p:cNvPr id="14342" name="Line 7"/>
          <p:cNvSpPr>
            <a:spLocks noChangeShapeType="1"/>
          </p:cNvSpPr>
          <p:nvPr/>
        </p:nvSpPr>
        <p:spPr bwMode="auto">
          <a:xfrm>
            <a:off x="5651500" y="5157788"/>
            <a:ext cx="3529013" cy="0"/>
          </a:xfrm>
          <a:prstGeom prst="line">
            <a:avLst/>
          </a:prstGeom>
          <a:noFill/>
          <a:ln w="38100">
            <a:solidFill>
              <a:srgbClr val="3366FF">
                <a:alpha val="39999"/>
              </a:srgbClr>
            </a:solidFill>
            <a:round/>
            <a:headEnd/>
            <a:tailEnd/>
          </a:ln>
        </p:spPr>
        <p:txBody>
          <a:bodyPr/>
          <a:lstStyle/>
          <a:p>
            <a:endParaRPr lang="ar-SA"/>
          </a:p>
        </p:txBody>
      </p:sp>
      <p:sp>
        <p:nvSpPr>
          <p:cNvPr id="14343" name="Line 8"/>
          <p:cNvSpPr>
            <a:spLocks noChangeShapeType="1"/>
          </p:cNvSpPr>
          <p:nvPr/>
        </p:nvSpPr>
        <p:spPr bwMode="auto">
          <a:xfrm>
            <a:off x="0" y="304800"/>
            <a:ext cx="7921625" cy="0"/>
          </a:xfrm>
          <a:prstGeom prst="line">
            <a:avLst/>
          </a:prstGeom>
          <a:noFill/>
          <a:ln w="38100">
            <a:solidFill>
              <a:srgbClr val="3366FF">
                <a:alpha val="39999"/>
              </a:srgbClr>
            </a:solidFill>
            <a:round/>
            <a:headEnd/>
            <a:tailEnd/>
          </a:ln>
        </p:spPr>
        <p:txBody>
          <a:bodyPr/>
          <a:lstStyle/>
          <a:p>
            <a:endParaRPr lang="ar-SA"/>
          </a:p>
        </p:txBody>
      </p:sp>
      <p:sp>
        <p:nvSpPr>
          <p:cNvPr id="14344" name="Line 9"/>
          <p:cNvSpPr>
            <a:spLocks noChangeShapeType="1"/>
          </p:cNvSpPr>
          <p:nvPr/>
        </p:nvSpPr>
        <p:spPr bwMode="auto">
          <a:xfrm>
            <a:off x="228600" y="0"/>
            <a:ext cx="0" cy="6858000"/>
          </a:xfrm>
          <a:prstGeom prst="line">
            <a:avLst/>
          </a:prstGeom>
          <a:noFill/>
          <a:ln w="38100">
            <a:solidFill>
              <a:srgbClr val="3366FF">
                <a:alpha val="39999"/>
              </a:srgbClr>
            </a:solidFill>
            <a:round/>
            <a:headEnd/>
            <a:tailEnd/>
          </a:ln>
        </p:spPr>
        <p:txBody>
          <a:bodyPr/>
          <a:lstStyle/>
          <a:p>
            <a:endParaRPr lang="ar-SA"/>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Line 2"/>
          <p:cNvSpPr>
            <a:spLocks noChangeShapeType="1"/>
          </p:cNvSpPr>
          <p:nvPr/>
        </p:nvSpPr>
        <p:spPr bwMode="auto">
          <a:xfrm>
            <a:off x="1222375" y="1268413"/>
            <a:ext cx="7921625" cy="0"/>
          </a:xfrm>
          <a:prstGeom prst="line">
            <a:avLst/>
          </a:prstGeom>
          <a:noFill/>
          <a:ln w="38100">
            <a:solidFill>
              <a:srgbClr val="3366FF">
                <a:alpha val="39999"/>
              </a:srgbClr>
            </a:solidFill>
            <a:round/>
            <a:headEnd/>
            <a:tailEnd/>
          </a:ln>
        </p:spPr>
        <p:txBody>
          <a:bodyPr/>
          <a:lstStyle/>
          <a:p>
            <a:endParaRPr lang="ar-SA"/>
          </a:p>
        </p:txBody>
      </p:sp>
      <p:sp>
        <p:nvSpPr>
          <p:cNvPr id="23555" name="Text Box 3"/>
          <p:cNvSpPr txBox="1">
            <a:spLocks noChangeArrowheads="1"/>
          </p:cNvSpPr>
          <p:nvPr/>
        </p:nvSpPr>
        <p:spPr bwMode="auto">
          <a:xfrm>
            <a:off x="1143000" y="549275"/>
            <a:ext cx="7605713" cy="579438"/>
          </a:xfrm>
          <a:prstGeom prst="rect">
            <a:avLst/>
          </a:prstGeom>
          <a:noFill/>
          <a:ln w="9525">
            <a:noFill/>
            <a:miter lim="800000"/>
            <a:headEnd/>
            <a:tailEnd/>
          </a:ln>
        </p:spPr>
        <p:txBody>
          <a:bodyPr>
            <a:spAutoFit/>
          </a:bodyPr>
          <a:lstStyle/>
          <a:p>
            <a:pPr algn="l" rtl="1">
              <a:spcBef>
                <a:spcPct val="50000"/>
              </a:spcBef>
            </a:pPr>
            <a:r>
              <a:rPr lang="en-US" sz="3200">
                <a:solidFill>
                  <a:schemeClr val="accent2"/>
                </a:solidFill>
                <a:latin typeface="Tahoma" pitchFamily="34" charset="0"/>
              </a:rPr>
              <a:t>Sequence Diagrams: </a:t>
            </a:r>
            <a:r>
              <a:rPr lang="en-US" sz="2400">
                <a:solidFill>
                  <a:schemeClr val="accent2"/>
                </a:solidFill>
                <a:latin typeface="Tahoma" pitchFamily="34" charset="0"/>
              </a:rPr>
              <a:t>Messages Synchronization</a:t>
            </a:r>
          </a:p>
        </p:txBody>
      </p:sp>
      <p:sp>
        <p:nvSpPr>
          <p:cNvPr id="53252" name="Text Box 4"/>
          <p:cNvSpPr txBox="1">
            <a:spLocks noChangeArrowheads="1"/>
          </p:cNvSpPr>
          <p:nvPr/>
        </p:nvSpPr>
        <p:spPr bwMode="auto">
          <a:xfrm>
            <a:off x="611188" y="1743075"/>
            <a:ext cx="8229600" cy="1187450"/>
          </a:xfrm>
          <a:prstGeom prst="rect">
            <a:avLst/>
          </a:prstGeom>
          <a:noFill/>
          <a:ln w="9525">
            <a:noFill/>
            <a:miter lim="800000"/>
            <a:headEnd/>
            <a:tailEnd/>
          </a:ln>
        </p:spPr>
        <p:txBody>
          <a:bodyPr>
            <a:spAutoFit/>
          </a:bodyPr>
          <a:lstStyle/>
          <a:p>
            <a:pPr marL="342900" indent="-342900" algn="just">
              <a:buFontTx/>
              <a:buChar char="•"/>
            </a:pPr>
            <a:r>
              <a:rPr lang="en-US" sz="2400" i="1" dirty="0">
                <a:solidFill>
                  <a:srgbClr val="CC0066"/>
                </a:solidFill>
                <a:latin typeface="Tahoma" pitchFamily="34" charset="0"/>
              </a:rPr>
              <a:t>Balking:</a:t>
            </a:r>
            <a:r>
              <a:rPr lang="en-US" sz="2400" dirty="0">
                <a:solidFill>
                  <a:srgbClr val="000099"/>
                </a:solidFill>
                <a:latin typeface="Tahoma" pitchFamily="34" charset="0"/>
              </a:rPr>
              <a:t> The client sends the message to the supplier. If the supplier is not </a:t>
            </a:r>
            <a:r>
              <a:rPr lang="en-US" sz="2400" i="1" dirty="0">
                <a:solidFill>
                  <a:srgbClr val="CC0066"/>
                </a:solidFill>
                <a:latin typeface="Tahoma" pitchFamily="34" charset="0"/>
              </a:rPr>
              <a:t>immediately</a:t>
            </a:r>
            <a:r>
              <a:rPr lang="en-US" sz="2400" dirty="0">
                <a:solidFill>
                  <a:srgbClr val="000099"/>
                </a:solidFill>
                <a:latin typeface="Tahoma" pitchFamily="34" charset="0"/>
              </a:rPr>
              <a:t> ready to accept the message, the client </a:t>
            </a:r>
            <a:r>
              <a:rPr lang="en-US" sz="2400" i="1" dirty="0">
                <a:solidFill>
                  <a:srgbClr val="CC0066"/>
                </a:solidFill>
                <a:latin typeface="Tahoma" pitchFamily="34" charset="0"/>
              </a:rPr>
              <a:t>abandons</a:t>
            </a:r>
            <a:r>
              <a:rPr lang="en-US" sz="2400" dirty="0">
                <a:solidFill>
                  <a:srgbClr val="000099"/>
                </a:solidFill>
                <a:latin typeface="Tahoma" pitchFamily="34" charset="0"/>
              </a:rPr>
              <a:t> the message</a:t>
            </a:r>
            <a:r>
              <a:rPr lang="en-US" sz="2000" dirty="0">
                <a:solidFill>
                  <a:srgbClr val="000099"/>
                </a:solidFill>
                <a:latin typeface="Tahoma" pitchFamily="34" charset="0"/>
              </a:rPr>
              <a:t> 		</a:t>
            </a:r>
            <a:endParaRPr lang="ar-EG" sz="2000" dirty="0">
              <a:solidFill>
                <a:srgbClr val="000099"/>
              </a:solidFill>
              <a:latin typeface="Tahoma" pitchFamily="34" charset="0"/>
            </a:endParaRPr>
          </a:p>
        </p:txBody>
      </p:sp>
      <p:sp>
        <p:nvSpPr>
          <p:cNvPr id="23557" name="Line 5"/>
          <p:cNvSpPr>
            <a:spLocks noChangeShapeType="1"/>
          </p:cNvSpPr>
          <p:nvPr/>
        </p:nvSpPr>
        <p:spPr bwMode="auto">
          <a:xfrm>
            <a:off x="0" y="304800"/>
            <a:ext cx="7921625" cy="0"/>
          </a:xfrm>
          <a:prstGeom prst="line">
            <a:avLst/>
          </a:prstGeom>
          <a:noFill/>
          <a:ln w="38100">
            <a:solidFill>
              <a:srgbClr val="3366FF">
                <a:alpha val="39999"/>
              </a:srgbClr>
            </a:solidFill>
            <a:round/>
            <a:headEnd/>
            <a:tailEnd/>
          </a:ln>
        </p:spPr>
        <p:txBody>
          <a:bodyPr/>
          <a:lstStyle/>
          <a:p>
            <a:endParaRPr lang="ar-SA"/>
          </a:p>
        </p:txBody>
      </p:sp>
      <p:sp>
        <p:nvSpPr>
          <p:cNvPr id="23558" name="Line 6"/>
          <p:cNvSpPr>
            <a:spLocks noChangeShapeType="1"/>
          </p:cNvSpPr>
          <p:nvPr/>
        </p:nvSpPr>
        <p:spPr bwMode="auto">
          <a:xfrm>
            <a:off x="228600" y="0"/>
            <a:ext cx="0" cy="6858000"/>
          </a:xfrm>
          <a:prstGeom prst="line">
            <a:avLst/>
          </a:prstGeom>
          <a:noFill/>
          <a:ln w="38100">
            <a:solidFill>
              <a:srgbClr val="3366FF">
                <a:alpha val="39999"/>
              </a:srgbClr>
            </a:solidFill>
            <a:round/>
            <a:headEnd/>
            <a:tailEnd/>
          </a:ln>
        </p:spPr>
        <p:txBody>
          <a:bodyPr/>
          <a:lstStyle/>
          <a:p>
            <a:endParaRPr lang="ar-SA"/>
          </a:p>
        </p:txBody>
      </p:sp>
      <p:pic>
        <p:nvPicPr>
          <p:cNvPr id="23559" name="Picture 8"/>
          <p:cNvPicPr>
            <a:picLocks noChangeAspect="1" noChangeArrowheads="1"/>
          </p:cNvPicPr>
          <p:nvPr/>
        </p:nvPicPr>
        <p:blipFill>
          <a:blip r:embed="rId2" cstate="print"/>
          <a:srcRect/>
          <a:stretch>
            <a:fillRect/>
          </a:stretch>
        </p:blipFill>
        <p:spPr bwMode="auto">
          <a:xfrm>
            <a:off x="2987675" y="3573463"/>
            <a:ext cx="3182938" cy="18827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3252">
                                            <p:txEl>
                                              <p:pRg st="0" end="0"/>
                                            </p:txEl>
                                          </p:spTgt>
                                        </p:tgtEl>
                                        <p:attrNameLst>
                                          <p:attrName>style.visibility</p:attrName>
                                        </p:attrNameLst>
                                      </p:cBhvr>
                                      <p:to>
                                        <p:strVal val="visible"/>
                                      </p:to>
                                    </p:set>
                                    <p:animEffect transition="in" filter="blinds(horizontal)">
                                      <p:cBhvr>
                                        <p:cTn id="7" dur="500"/>
                                        <p:tgtEl>
                                          <p:spTgt spid="5325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Line 2"/>
          <p:cNvSpPr>
            <a:spLocks noChangeShapeType="1"/>
          </p:cNvSpPr>
          <p:nvPr/>
        </p:nvSpPr>
        <p:spPr bwMode="auto">
          <a:xfrm>
            <a:off x="1222375" y="1268413"/>
            <a:ext cx="7921625" cy="0"/>
          </a:xfrm>
          <a:prstGeom prst="line">
            <a:avLst/>
          </a:prstGeom>
          <a:noFill/>
          <a:ln w="38100">
            <a:solidFill>
              <a:srgbClr val="3366FF">
                <a:alpha val="39999"/>
              </a:srgbClr>
            </a:solidFill>
            <a:round/>
            <a:headEnd/>
            <a:tailEnd/>
          </a:ln>
        </p:spPr>
        <p:txBody>
          <a:bodyPr/>
          <a:lstStyle/>
          <a:p>
            <a:endParaRPr lang="ar-SA"/>
          </a:p>
        </p:txBody>
      </p:sp>
      <p:sp>
        <p:nvSpPr>
          <p:cNvPr id="24579" name="Text Box 3"/>
          <p:cNvSpPr txBox="1">
            <a:spLocks noChangeArrowheads="1"/>
          </p:cNvSpPr>
          <p:nvPr/>
        </p:nvSpPr>
        <p:spPr bwMode="auto">
          <a:xfrm>
            <a:off x="1143000" y="549275"/>
            <a:ext cx="7605713" cy="579438"/>
          </a:xfrm>
          <a:prstGeom prst="rect">
            <a:avLst/>
          </a:prstGeom>
          <a:noFill/>
          <a:ln w="9525">
            <a:noFill/>
            <a:miter lim="800000"/>
            <a:headEnd/>
            <a:tailEnd/>
          </a:ln>
        </p:spPr>
        <p:txBody>
          <a:bodyPr>
            <a:spAutoFit/>
          </a:bodyPr>
          <a:lstStyle/>
          <a:p>
            <a:pPr algn="l" rtl="1">
              <a:spcBef>
                <a:spcPct val="50000"/>
              </a:spcBef>
            </a:pPr>
            <a:r>
              <a:rPr lang="en-US" sz="3200">
                <a:solidFill>
                  <a:schemeClr val="accent2"/>
                </a:solidFill>
                <a:latin typeface="Tahoma" pitchFamily="34" charset="0"/>
              </a:rPr>
              <a:t>Sequence Diagrams: </a:t>
            </a:r>
            <a:r>
              <a:rPr lang="en-US" sz="2400">
                <a:solidFill>
                  <a:schemeClr val="accent2"/>
                </a:solidFill>
                <a:latin typeface="Tahoma" pitchFamily="34" charset="0"/>
              </a:rPr>
              <a:t>Messages Synchronization</a:t>
            </a:r>
          </a:p>
        </p:txBody>
      </p:sp>
      <p:sp>
        <p:nvSpPr>
          <p:cNvPr id="54276" name="Text Box 4"/>
          <p:cNvSpPr txBox="1">
            <a:spLocks noChangeArrowheads="1"/>
          </p:cNvSpPr>
          <p:nvPr/>
        </p:nvSpPr>
        <p:spPr bwMode="auto">
          <a:xfrm>
            <a:off x="611188" y="1743075"/>
            <a:ext cx="8229600" cy="1552575"/>
          </a:xfrm>
          <a:prstGeom prst="rect">
            <a:avLst/>
          </a:prstGeom>
          <a:noFill/>
          <a:ln w="9525">
            <a:noFill/>
            <a:miter lim="800000"/>
            <a:headEnd/>
            <a:tailEnd/>
          </a:ln>
        </p:spPr>
        <p:txBody>
          <a:bodyPr>
            <a:spAutoFit/>
          </a:bodyPr>
          <a:lstStyle/>
          <a:p>
            <a:pPr marL="342900" indent="-342900" algn="just">
              <a:buFontTx/>
              <a:buChar char="•"/>
            </a:pPr>
            <a:r>
              <a:rPr lang="en-US" sz="2400" i="1">
                <a:solidFill>
                  <a:srgbClr val="CC0066"/>
                </a:solidFill>
                <a:latin typeface="Tahoma" pitchFamily="34" charset="0"/>
              </a:rPr>
              <a:t>Timeout:</a:t>
            </a:r>
            <a:r>
              <a:rPr lang="en-US" sz="2400">
                <a:solidFill>
                  <a:srgbClr val="000099"/>
                </a:solidFill>
                <a:latin typeface="Tahoma" pitchFamily="34" charset="0"/>
              </a:rPr>
              <a:t> The client sends the message to the supplier and </a:t>
            </a:r>
            <a:r>
              <a:rPr lang="en-US" sz="2400" i="1">
                <a:solidFill>
                  <a:srgbClr val="CC0066"/>
                </a:solidFill>
                <a:latin typeface="Tahoma" pitchFamily="34" charset="0"/>
              </a:rPr>
              <a:t>waits a specified amount of time</a:t>
            </a:r>
            <a:r>
              <a:rPr lang="en-US" sz="2400">
                <a:solidFill>
                  <a:srgbClr val="000099"/>
                </a:solidFill>
                <a:latin typeface="Tahoma" pitchFamily="34" charset="0"/>
              </a:rPr>
              <a:t>. If the supplier isn't ready to receive the message in that time, the client </a:t>
            </a:r>
            <a:r>
              <a:rPr lang="en-US" sz="2400" i="1">
                <a:solidFill>
                  <a:srgbClr val="CC0066"/>
                </a:solidFill>
                <a:latin typeface="Tahoma" pitchFamily="34" charset="0"/>
              </a:rPr>
              <a:t>abandons</a:t>
            </a:r>
            <a:r>
              <a:rPr lang="en-US" sz="2400">
                <a:solidFill>
                  <a:srgbClr val="000099"/>
                </a:solidFill>
                <a:latin typeface="Tahoma" pitchFamily="34" charset="0"/>
              </a:rPr>
              <a:t> the message</a:t>
            </a:r>
            <a:r>
              <a:rPr lang="en-US" sz="2400">
                <a:latin typeface="Tahoma" pitchFamily="34" charset="0"/>
              </a:rPr>
              <a:t> </a:t>
            </a:r>
            <a:r>
              <a:rPr lang="en-US" sz="2400">
                <a:solidFill>
                  <a:srgbClr val="000099"/>
                </a:solidFill>
                <a:latin typeface="Tahoma" pitchFamily="34" charset="0"/>
              </a:rPr>
              <a:t>		</a:t>
            </a:r>
            <a:endParaRPr lang="ar-EG" sz="2400">
              <a:solidFill>
                <a:srgbClr val="000099"/>
              </a:solidFill>
              <a:latin typeface="Tahoma" pitchFamily="34" charset="0"/>
            </a:endParaRPr>
          </a:p>
        </p:txBody>
      </p:sp>
      <p:sp>
        <p:nvSpPr>
          <p:cNvPr id="24581" name="Line 5"/>
          <p:cNvSpPr>
            <a:spLocks noChangeShapeType="1"/>
          </p:cNvSpPr>
          <p:nvPr/>
        </p:nvSpPr>
        <p:spPr bwMode="auto">
          <a:xfrm>
            <a:off x="0" y="304800"/>
            <a:ext cx="7921625" cy="0"/>
          </a:xfrm>
          <a:prstGeom prst="line">
            <a:avLst/>
          </a:prstGeom>
          <a:noFill/>
          <a:ln w="38100">
            <a:solidFill>
              <a:srgbClr val="3366FF">
                <a:alpha val="39999"/>
              </a:srgbClr>
            </a:solidFill>
            <a:round/>
            <a:headEnd/>
            <a:tailEnd/>
          </a:ln>
        </p:spPr>
        <p:txBody>
          <a:bodyPr/>
          <a:lstStyle/>
          <a:p>
            <a:endParaRPr lang="ar-SA"/>
          </a:p>
        </p:txBody>
      </p:sp>
      <p:sp>
        <p:nvSpPr>
          <p:cNvPr id="24582" name="Line 6"/>
          <p:cNvSpPr>
            <a:spLocks noChangeShapeType="1"/>
          </p:cNvSpPr>
          <p:nvPr/>
        </p:nvSpPr>
        <p:spPr bwMode="auto">
          <a:xfrm>
            <a:off x="228600" y="0"/>
            <a:ext cx="0" cy="6858000"/>
          </a:xfrm>
          <a:prstGeom prst="line">
            <a:avLst/>
          </a:prstGeom>
          <a:noFill/>
          <a:ln w="38100">
            <a:solidFill>
              <a:srgbClr val="3366FF">
                <a:alpha val="39999"/>
              </a:srgbClr>
            </a:solidFill>
            <a:round/>
            <a:headEnd/>
            <a:tailEnd/>
          </a:ln>
        </p:spPr>
        <p:txBody>
          <a:bodyPr/>
          <a:lstStyle/>
          <a:p>
            <a:endParaRPr lang="ar-SA"/>
          </a:p>
        </p:txBody>
      </p:sp>
      <p:pic>
        <p:nvPicPr>
          <p:cNvPr id="24583" name="Picture 8"/>
          <p:cNvPicPr>
            <a:picLocks noChangeAspect="1" noChangeArrowheads="1"/>
          </p:cNvPicPr>
          <p:nvPr/>
        </p:nvPicPr>
        <p:blipFill>
          <a:blip r:embed="rId2" cstate="print"/>
          <a:srcRect/>
          <a:stretch>
            <a:fillRect/>
          </a:stretch>
        </p:blipFill>
        <p:spPr bwMode="auto">
          <a:xfrm>
            <a:off x="3203575" y="3678238"/>
            <a:ext cx="2689225" cy="18081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4276">
                                            <p:txEl>
                                              <p:pRg st="0" end="0"/>
                                            </p:txEl>
                                          </p:spTgt>
                                        </p:tgtEl>
                                        <p:attrNameLst>
                                          <p:attrName>style.visibility</p:attrName>
                                        </p:attrNameLst>
                                      </p:cBhvr>
                                      <p:to>
                                        <p:strVal val="visible"/>
                                      </p:to>
                                    </p:set>
                                    <p:animEffect transition="in" filter="blinds(horizontal)">
                                      <p:cBhvr>
                                        <p:cTn id="7" dur="500"/>
                                        <p:tgtEl>
                                          <p:spTgt spid="5427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Line 2"/>
          <p:cNvSpPr>
            <a:spLocks noChangeShapeType="1"/>
          </p:cNvSpPr>
          <p:nvPr/>
        </p:nvSpPr>
        <p:spPr bwMode="auto">
          <a:xfrm>
            <a:off x="1222375" y="1268413"/>
            <a:ext cx="7921625" cy="0"/>
          </a:xfrm>
          <a:prstGeom prst="line">
            <a:avLst/>
          </a:prstGeom>
          <a:noFill/>
          <a:ln w="38100">
            <a:solidFill>
              <a:srgbClr val="3366FF">
                <a:alpha val="39999"/>
              </a:srgbClr>
            </a:solidFill>
            <a:round/>
            <a:headEnd/>
            <a:tailEnd/>
          </a:ln>
        </p:spPr>
        <p:txBody>
          <a:bodyPr/>
          <a:lstStyle/>
          <a:p>
            <a:endParaRPr lang="ar-SA"/>
          </a:p>
        </p:txBody>
      </p:sp>
      <p:sp>
        <p:nvSpPr>
          <p:cNvPr id="25603" name="Text Box 3"/>
          <p:cNvSpPr txBox="1">
            <a:spLocks noChangeArrowheads="1"/>
          </p:cNvSpPr>
          <p:nvPr/>
        </p:nvSpPr>
        <p:spPr bwMode="auto">
          <a:xfrm>
            <a:off x="1143000" y="549275"/>
            <a:ext cx="7605713" cy="579438"/>
          </a:xfrm>
          <a:prstGeom prst="rect">
            <a:avLst/>
          </a:prstGeom>
          <a:noFill/>
          <a:ln w="9525">
            <a:noFill/>
            <a:miter lim="800000"/>
            <a:headEnd/>
            <a:tailEnd/>
          </a:ln>
        </p:spPr>
        <p:txBody>
          <a:bodyPr>
            <a:spAutoFit/>
          </a:bodyPr>
          <a:lstStyle/>
          <a:p>
            <a:pPr algn="l" rtl="1">
              <a:spcBef>
                <a:spcPct val="50000"/>
              </a:spcBef>
            </a:pPr>
            <a:r>
              <a:rPr lang="en-US" sz="3200">
                <a:solidFill>
                  <a:schemeClr val="accent2"/>
                </a:solidFill>
                <a:latin typeface="Tahoma" pitchFamily="34" charset="0"/>
              </a:rPr>
              <a:t>Sequence Diagrams: </a:t>
            </a:r>
            <a:r>
              <a:rPr lang="en-US" sz="2400">
                <a:solidFill>
                  <a:schemeClr val="accent2"/>
                </a:solidFill>
                <a:latin typeface="Tahoma" pitchFamily="34" charset="0"/>
              </a:rPr>
              <a:t>Messages Synchronization</a:t>
            </a:r>
          </a:p>
        </p:txBody>
      </p:sp>
      <p:sp>
        <p:nvSpPr>
          <p:cNvPr id="56324" name="Text Box 4"/>
          <p:cNvSpPr txBox="1">
            <a:spLocks noChangeArrowheads="1"/>
          </p:cNvSpPr>
          <p:nvPr/>
        </p:nvSpPr>
        <p:spPr bwMode="auto">
          <a:xfrm>
            <a:off x="611188" y="1743075"/>
            <a:ext cx="8229600" cy="1552575"/>
          </a:xfrm>
          <a:prstGeom prst="rect">
            <a:avLst/>
          </a:prstGeom>
          <a:noFill/>
          <a:ln w="9525">
            <a:noFill/>
            <a:miter lim="800000"/>
            <a:headEnd/>
            <a:tailEnd/>
          </a:ln>
        </p:spPr>
        <p:txBody>
          <a:bodyPr>
            <a:spAutoFit/>
          </a:bodyPr>
          <a:lstStyle/>
          <a:p>
            <a:pPr marL="342900" indent="-342900" algn="just">
              <a:buFontTx/>
              <a:buChar char="•"/>
            </a:pPr>
            <a:r>
              <a:rPr lang="en-US" sz="2400" i="1">
                <a:solidFill>
                  <a:srgbClr val="CC0066"/>
                </a:solidFill>
                <a:latin typeface="Tahoma" pitchFamily="34" charset="0"/>
              </a:rPr>
              <a:t>Procedure</a:t>
            </a:r>
            <a:r>
              <a:rPr lang="en-US" sz="2400">
                <a:solidFill>
                  <a:srgbClr val="000099"/>
                </a:solidFill>
                <a:latin typeface="Tahoma" pitchFamily="34" charset="0"/>
              </a:rPr>
              <a:t> </a:t>
            </a:r>
            <a:r>
              <a:rPr lang="en-US" sz="2400" i="1">
                <a:solidFill>
                  <a:srgbClr val="CC0066"/>
                </a:solidFill>
                <a:latin typeface="Tahoma" pitchFamily="34" charset="0"/>
              </a:rPr>
              <a:t>Call:</a:t>
            </a:r>
            <a:r>
              <a:rPr lang="en-US" sz="2400">
                <a:solidFill>
                  <a:srgbClr val="000099"/>
                </a:solidFill>
                <a:latin typeface="Tahoma" pitchFamily="34" charset="0"/>
              </a:rPr>
              <a:t> The client sends the message to the supplier. The client then must </a:t>
            </a:r>
            <a:r>
              <a:rPr lang="en-US" sz="2400" i="1">
                <a:solidFill>
                  <a:srgbClr val="CC0066"/>
                </a:solidFill>
                <a:latin typeface="Tahoma" pitchFamily="34" charset="0"/>
              </a:rPr>
              <a:t>wait until the entire nested sequence of messages is processed</a:t>
            </a:r>
            <a:r>
              <a:rPr lang="en-US" sz="2400">
                <a:solidFill>
                  <a:srgbClr val="000099"/>
                </a:solidFill>
                <a:latin typeface="Tahoma" pitchFamily="34" charset="0"/>
              </a:rPr>
              <a:t> before continuing</a:t>
            </a:r>
            <a:endParaRPr lang="ar-EG" sz="2400">
              <a:solidFill>
                <a:srgbClr val="000099"/>
              </a:solidFill>
              <a:latin typeface="Tahoma" pitchFamily="34" charset="0"/>
            </a:endParaRPr>
          </a:p>
        </p:txBody>
      </p:sp>
      <p:sp>
        <p:nvSpPr>
          <p:cNvPr id="25605" name="Line 5"/>
          <p:cNvSpPr>
            <a:spLocks noChangeShapeType="1"/>
          </p:cNvSpPr>
          <p:nvPr/>
        </p:nvSpPr>
        <p:spPr bwMode="auto">
          <a:xfrm>
            <a:off x="0" y="304800"/>
            <a:ext cx="7921625" cy="0"/>
          </a:xfrm>
          <a:prstGeom prst="line">
            <a:avLst/>
          </a:prstGeom>
          <a:noFill/>
          <a:ln w="38100">
            <a:solidFill>
              <a:srgbClr val="3366FF">
                <a:alpha val="39999"/>
              </a:srgbClr>
            </a:solidFill>
            <a:round/>
            <a:headEnd/>
            <a:tailEnd/>
          </a:ln>
        </p:spPr>
        <p:txBody>
          <a:bodyPr/>
          <a:lstStyle/>
          <a:p>
            <a:endParaRPr lang="ar-SA"/>
          </a:p>
        </p:txBody>
      </p:sp>
      <p:sp>
        <p:nvSpPr>
          <p:cNvPr id="25606" name="Line 6"/>
          <p:cNvSpPr>
            <a:spLocks noChangeShapeType="1"/>
          </p:cNvSpPr>
          <p:nvPr/>
        </p:nvSpPr>
        <p:spPr bwMode="auto">
          <a:xfrm>
            <a:off x="228600" y="0"/>
            <a:ext cx="0" cy="6858000"/>
          </a:xfrm>
          <a:prstGeom prst="line">
            <a:avLst/>
          </a:prstGeom>
          <a:noFill/>
          <a:ln w="38100">
            <a:solidFill>
              <a:srgbClr val="3366FF">
                <a:alpha val="39999"/>
              </a:srgbClr>
            </a:solidFill>
            <a:round/>
            <a:headEnd/>
            <a:tailEnd/>
          </a:ln>
        </p:spPr>
        <p:txBody>
          <a:bodyPr/>
          <a:lstStyle/>
          <a:p>
            <a:endParaRPr lang="ar-SA"/>
          </a:p>
        </p:txBody>
      </p:sp>
      <p:pic>
        <p:nvPicPr>
          <p:cNvPr id="25607" name="Picture 8"/>
          <p:cNvPicPr>
            <a:picLocks noChangeAspect="1" noChangeArrowheads="1"/>
          </p:cNvPicPr>
          <p:nvPr/>
        </p:nvPicPr>
        <p:blipFill>
          <a:blip r:embed="rId2" cstate="print"/>
          <a:srcRect/>
          <a:stretch>
            <a:fillRect/>
          </a:stretch>
        </p:blipFill>
        <p:spPr bwMode="auto">
          <a:xfrm>
            <a:off x="3276600" y="3213100"/>
            <a:ext cx="2776538" cy="16652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6324">
                                            <p:txEl>
                                              <p:pRg st="0" end="0"/>
                                            </p:txEl>
                                          </p:spTgt>
                                        </p:tgtEl>
                                        <p:attrNameLst>
                                          <p:attrName>style.visibility</p:attrName>
                                        </p:attrNameLst>
                                      </p:cBhvr>
                                      <p:to>
                                        <p:strVal val="visible"/>
                                      </p:to>
                                    </p:set>
                                    <p:animEffect transition="in" filter="blinds(horizontal)">
                                      <p:cBhvr>
                                        <p:cTn id="7" dur="500"/>
                                        <p:tgtEl>
                                          <p:spTgt spid="563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Line 2"/>
          <p:cNvSpPr>
            <a:spLocks noChangeShapeType="1"/>
          </p:cNvSpPr>
          <p:nvPr/>
        </p:nvSpPr>
        <p:spPr bwMode="auto">
          <a:xfrm>
            <a:off x="1222375" y="1268413"/>
            <a:ext cx="7921625" cy="0"/>
          </a:xfrm>
          <a:prstGeom prst="line">
            <a:avLst/>
          </a:prstGeom>
          <a:noFill/>
          <a:ln w="38100">
            <a:solidFill>
              <a:srgbClr val="3366FF">
                <a:alpha val="39999"/>
              </a:srgbClr>
            </a:solidFill>
            <a:round/>
            <a:headEnd/>
            <a:tailEnd/>
          </a:ln>
        </p:spPr>
        <p:txBody>
          <a:bodyPr/>
          <a:lstStyle/>
          <a:p>
            <a:endParaRPr lang="ar-SA"/>
          </a:p>
        </p:txBody>
      </p:sp>
      <p:sp>
        <p:nvSpPr>
          <p:cNvPr id="26627" name="Text Box 3"/>
          <p:cNvSpPr txBox="1">
            <a:spLocks noChangeArrowheads="1"/>
          </p:cNvSpPr>
          <p:nvPr/>
        </p:nvSpPr>
        <p:spPr bwMode="auto">
          <a:xfrm>
            <a:off x="1143000" y="549275"/>
            <a:ext cx="7605713" cy="579438"/>
          </a:xfrm>
          <a:prstGeom prst="rect">
            <a:avLst/>
          </a:prstGeom>
          <a:noFill/>
          <a:ln w="9525">
            <a:noFill/>
            <a:miter lim="800000"/>
            <a:headEnd/>
            <a:tailEnd/>
          </a:ln>
        </p:spPr>
        <p:txBody>
          <a:bodyPr>
            <a:spAutoFit/>
          </a:bodyPr>
          <a:lstStyle/>
          <a:p>
            <a:pPr algn="l" rtl="1">
              <a:spcBef>
                <a:spcPct val="50000"/>
              </a:spcBef>
            </a:pPr>
            <a:r>
              <a:rPr lang="en-US" sz="3200">
                <a:solidFill>
                  <a:schemeClr val="accent2"/>
                </a:solidFill>
                <a:latin typeface="Tahoma" pitchFamily="34" charset="0"/>
              </a:rPr>
              <a:t>Sequence Diagrams: </a:t>
            </a:r>
            <a:r>
              <a:rPr lang="en-US" sz="2400">
                <a:solidFill>
                  <a:schemeClr val="accent2"/>
                </a:solidFill>
                <a:latin typeface="Tahoma" pitchFamily="34" charset="0"/>
              </a:rPr>
              <a:t>Messages Synchronization</a:t>
            </a:r>
          </a:p>
        </p:txBody>
      </p:sp>
      <p:sp>
        <p:nvSpPr>
          <p:cNvPr id="57348" name="Text Box 4"/>
          <p:cNvSpPr txBox="1">
            <a:spLocks noChangeArrowheads="1"/>
          </p:cNvSpPr>
          <p:nvPr/>
        </p:nvSpPr>
        <p:spPr bwMode="auto">
          <a:xfrm>
            <a:off x="611188" y="1743075"/>
            <a:ext cx="8229600" cy="822325"/>
          </a:xfrm>
          <a:prstGeom prst="rect">
            <a:avLst/>
          </a:prstGeom>
          <a:noFill/>
          <a:ln w="9525">
            <a:noFill/>
            <a:miter lim="800000"/>
            <a:headEnd/>
            <a:tailEnd/>
          </a:ln>
        </p:spPr>
        <p:txBody>
          <a:bodyPr>
            <a:spAutoFit/>
          </a:bodyPr>
          <a:lstStyle/>
          <a:p>
            <a:pPr marL="342900" indent="-342900" algn="just">
              <a:buFontTx/>
              <a:buChar char="•"/>
            </a:pPr>
            <a:r>
              <a:rPr lang="en-US" sz="2400" i="1">
                <a:solidFill>
                  <a:srgbClr val="CC0066"/>
                </a:solidFill>
                <a:latin typeface="Tahoma" pitchFamily="34" charset="0"/>
              </a:rPr>
              <a:t>Return:</a:t>
            </a:r>
            <a:r>
              <a:rPr lang="en-US" sz="2400">
                <a:solidFill>
                  <a:srgbClr val="000099"/>
                </a:solidFill>
                <a:latin typeface="Tahoma" pitchFamily="34" charset="0"/>
              </a:rPr>
              <a:t> This option indicates the return from a procedure call</a:t>
            </a:r>
            <a:endParaRPr lang="ar-EG" sz="2400">
              <a:solidFill>
                <a:srgbClr val="000099"/>
              </a:solidFill>
              <a:latin typeface="Tahoma" pitchFamily="34" charset="0"/>
            </a:endParaRPr>
          </a:p>
        </p:txBody>
      </p:sp>
      <p:sp>
        <p:nvSpPr>
          <p:cNvPr id="26629" name="Line 5"/>
          <p:cNvSpPr>
            <a:spLocks noChangeShapeType="1"/>
          </p:cNvSpPr>
          <p:nvPr/>
        </p:nvSpPr>
        <p:spPr bwMode="auto">
          <a:xfrm>
            <a:off x="0" y="304800"/>
            <a:ext cx="7921625" cy="0"/>
          </a:xfrm>
          <a:prstGeom prst="line">
            <a:avLst/>
          </a:prstGeom>
          <a:noFill/>
          <a:ln w="38100">
            <a:solidFill>
              <a:srgbClr val="3366FF">
                <a:alpha val="39999"/>
              </a:srgbClr>
            </a:solidFill>
            <a:round/>
            <a:headEnd/>
            <a:tailEnd/>
          </a:ln>
        </p:spPr>
        <p:txBody>
          <a:bodyPr/>
          <a:lstStyle/>
          <a:p>
            <a:endParaRPr lang="ar-SA"/>
          </a:p>
        </p:txBody>
      </p:sp>
      <p:sp>
        <p:nvSpPr>
          <p:cNvPr id="26630" name="Line 6"/>
          <p:cNvSpPr>
            <a:spLocks noChangeShapeType="1"/>
          </p:cNvSpPr>
          <p:nvPr/>
        </p:nvSpPr>
        <p:spPr bwMode="auto">
          <a:xfrm>
            <a:off x="228600" y="0"/>
            <a:ext cx="0" cy="6858000"/>
          </a:xfrm>
          <a:prstGeom prst="line">
            <a:avLst/>
          </a:prstGeom>
          <a:noFill/>
          <a:ln w="38100">
            <a:solidFill>
              <a:srgbClr val="3366FF">
                <a:alpha val="39999"/>
              </a:srgbClr>
            </a:solidFill>
            <a:round/>
            <a:headEnd/>
            <a:tailEnd/>
          </a:ln>
        </p:spPr>
        <p:txBody>
          <a:bodyPr/>
          <a:lstStyle/>
          <a:p>
            <a:endParaRPr lang="ar-SA"/>
          </a:p>
        </p:txBody>
      </p:sp>
      <p:pic>
        <p:nvPicPr>
          <p:cNvPr id="26631" name="Picture 8"/>
          <p:cNvPicPr>
            <a:picLocks noChangeAspect="1" noChangeArrowheads="1"/>
          </p:cNvPicPr>
          <p:nvPr/>
        </p:nvPicPr>
        <p:blipFill>
          <a:blip r:embed="rId2" cstate="print"/>
          <a:srcRect/>
          <a:stretch>
            <a:fillRect/>
          </a:stretch>
        </p:blipFill>
        <p:spPr bwMode="auto">
          <a:xfrm>
            <a:off x="3276600" y="2492375"/>
            <a:ext cx="2779713" cy="16732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7348">
                                            <p:txEl>
                                              <p:pRg st="0" end="0"/>
                                            </p:txEl>
                                          </p:spTgt>
                                        </p:tgtEl>
                                        <p:attrNameLst>
                                          <p:attrName>style.visibility</p:attrName>
                                        </p:attrNameLst>
                                      </p:cBhvr>
                                      <p:to>
                                        <p:strVal val="visible"/>
                                      </p:to>
                                    </p:set>
                                    <p:animEffect transition="in" filter="blinds(horizontal)">
                                      <p:cBhvr>
                                        <p:cTn id="7" dur="500"/>
                                        <p:tgtEl>
                                          <p:spTgt spid="573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Line 2"/>
          <p:cNvSpPr>
            <a:spLocks noChangeShapeType="1"/>
          </p:cNvSpPr>
          <p:nvPr/>
        </p:nvSpPr>
        <p:spPr bwMode="auto">
          <a:xfrm>
            <a:off x="1222375" y="1268413"/>
            <a:ext cx="7921625" cy="0"/>
          </a:xfrm>
          <a:prstGeom prst="line">
            <a:avLst/>
          </a:prstGeom>
          <a:noFill/>
          <a:ln w="38100">
            <a:solidFill>
              <a:srgbClr val="3366FF">
                <a:alpha val="39999"/>
              </a:srgbClr>
            </a:solidFill>
            <a:round/>
            <a:headEnd/>
            <a:tailEnd/>
          </a:ln>
        </p:spPr>
        <p:txBody>
          <a:bodyPr/>
          <a:lstStyle/>
          <a:p>
            <a:endParaRPr lang="ar-SA"/>
          </a:p>
        </p:txBody>
      </p:sp>
      <p:sp>
        <p:nvSpPr>
          <p:cNvPr id="28675" name="Text Box 3"/>
          <p:cNvSpPr txBox="1">
            <a:spLocks noChangeArrowheads="1"/>
          </p:cNvSpPr>
          <p:nvPr/>
        </p:nvSpPr>
        <p:spPr bwMode="auto">
          <a:xfrm>
            <a:off x="1143000" y="549275"/>
            <a:ext cx="7605713" cy="579438"/>
          </a:xfrm>
          <a:prstGeom prst="rect">
            <a:avLst/>
          </a:prstGeom>
          <a:noFill/>
          <a:ln w="9525">
            <a:noFill/>
            <a:miter lim="800000"/>
            <a:headEnd/>
            <a:tailEnd/>
          </a:ln>
        </p:spPr>
        <p:txBody>
          <a:bodyPr>
            <a:spAutoFit/>
          </a:bodyPr>
          <a:lstStyle/>
          <a:p>
            <a:pPr algn="l" rtl="1">
              <a:spcBef>
                <a:spcPct val="50000"/>
              </a:spcBef>
            </a:pPr>
            <a:r>
              <a:rPr lang="en-US" sz="3200">
                <a:solidFill>
                  <a:schemeClr val="accent2"/>
                </a:solidFill>
                <a:latin typeface="Tahoma" pitchFamily="34" charset="0"/>
              </a:rPr>
              <a:t>Collaboration Diagrams</a:t>
            </a:r>
            <a:endParaRPr lang="en-US" sz="2400">
              <a:solidFill>
                <a:schemeClr val="accent2"/>
              </a:solidFill>
              <a:latin typeface="Tahoma" pitchFamily="34" charset="0"/>
            </a:endParaRPr>
          </a:p>
        </p:txBody>
      </p:sp>
      <p:sp>
        <p:nvSpPr>
          <p:cNvPr id="63492" name="Text Box 4"/>
          <p:cNvSpPr txBox="1">
            <a:spLocks noChangeArrowheads="1"/>
          </p:cNvSpPr>
          <p:nvPr/>
        </p:nvSpPr>
        <p:spPr bwMode="auto">
          <a:xfrm>
            <a:off x="611188" y="1743075"/>
            <a:ext cx="8229600" cy="3046413"/>
          </a:xfrm>
          <a:prstGeom prst="rect">
            <a:avLst/>
          </a:prstGeom>
          <a:noFill/>
          <a:ln w="9525">
            <a:noFill/>
            <a:miter lim="800000"/>
            <a:headEnd/>
            <a:tailEnd/>
          </a:ln>
        </p:spPr>
        <p:txBody>
          <a:bodyPr>
            <a:spAutoFit/>
          </a:bodyPr>
          <a:lstStyle/>
          <a:p>
            <a:pPr marL="342900" indent="-342900" algn="just">
              <a:buFontTx/>
              <a:buChar char="•"/>
            </a:pPr>
            <a:r>
              <a:rPr lang="en-US" sz="2400">
                <a:solidFill>
                  <a:srgbClr val="000099"/>
                </a:solidFill>
                <a:latin typeface="Tahoma" pitchFamily="34" charset="0"/>
              </a:rPr>
              <a:t> Show easily </a:t>
            </a:r>
            <a:r>
              <a:rPr lang="en-US" sz="2400" i="1">
                <a:solidFill>
                  <a:srgbClr val="CC0066"/>
                </a:solidFill>
                <a:latin typeface="Tahoma" pitchFamily="34" charset="0"/>
              </a:rPr>
              <a:t>which objects communicate with which other objects</a:t>
            </a:r>
          </a:p>
          <a:p>
            <a:pPr marL="342900" indent="-342900" algn="just">
              <a:buFontTx/>
              <a:buChar char="•"/>
            </a:pPr>
            <a:endParaRPr lang="en-US" sz="2400">
              <a:solidFill>
                <a:srgbClr val="000099"/>
              </a:solidFill>
              <a:latin typeface="Tahoma" pitchFamily="34" charset="0"/>
            </a:endParaRPr>
          </a:p>
          <a:p>
            <a:pPr marL="342900" indent="-342900" algn="just">
              <a:buFontTx/>
              <a:buChar char="•"/>
            </a:pPr>
            <a:r>
              <a:rPr lang="en-US" sz="2400">
                <a:solidFill>
                  <a:srgbClr val="000099"/>
                </a:solidFill>
                <a:latin typeface="Tahoma" pitchFamily="34" charset="0"/>
              </a:rPr>
              <a:t> If you need to change an object, you can easily see which other objects might be affected. </a:t>
            </a:r>
            <a:r>
              <a:rPr lang="en-US" sz="2400" i="1">
                <a:solidFill>
                  <a:srgbClr val="CC0066"/>
                </a:solidFill>
                <a:latin typeface="Tahoma" pitchFamily="34" charset="0"/>
              </a:rPr>
              <a:t>difficult to see the sequencing information</a:t>
            </a:r>
          </a:p>
          <a:p>
            <a:pPr marL="342900" indent="-342900" algn="just">
              <a:buFontTx/>
              <a:buChar char="•"/>
            </a:pPr>
            <a:endParaRPr lang="en-US" sz="2400" i="1">
              <a:solidFill>
                <a:srgbClr val="CC0066"/>
              </a:solidFill>
              <a:latin typeface="Tahoma" pitchFamily="34" charset="0"/>
            </a:endParaRPr>
          </a:p>
          <a:p>
            <a:pPr marL="342900" indent="-342900" algn="just">
              <a:buFontTx/>
              <a:buChar char="•"/>
            </a:pPr>
            <a:endParaRPr lang="en-US" sz="2400">
              <a:solidFill>
                <a:srgbClr val="000099"/>
              </a:solidFill>
              <a:latin typeface="Tahoma" pitchFamily="34" charset="0"/>
            </a:endParaRPr>
          </a:p>
        </p:txBody>
      </p:sp>
      <p:sp>
        <p:nvSpPr>
          <p:cNvPr id="28677" name="Line 5"/>
          <p:cNvSpPr>
            <a:spLocks noChangeShapeType="1"/>
          </p:cNvSpPr>
          <p:nvPr/>
        </p:nvSpPr>
        <p:spPr bwMode="auto">
          <a:xfrm>
            <a:off x="0" y="304800"/>
            <a:ext cx="7921625" cy="0"/>
          </a:xfrm>
          <a:prstGeom prst="line">
            <a:avLst/>
          </a:prstGeom>
          <a:noFill/>
          <a:ln w="38100">
            <a:solidFill>
              <a:srgbClr val="3366FF">
                <a:alpha val="39999"/>
              </a:srgbClr>
            </a:solidFill>
            <a:round/>
            <a:headEnd/>
            <a:tailEnd/>
          </a:ln>
        </p:spPr>
        <p:txBody>
          <a:bodyPr/>
          <a:lstStyle/>
          <a:p>
            <a:endParaRPr lang="ar-SA"/>
          </a:p>
        </p:txBody>
      </p:sp>
      <p:sp>
        <p:nvSpPr>
          <p:cNvPr id="28678" name="Line 6"/>
          <p:cNvSpPr>
            <a:spLocks noChangeShapeType="1"/>
          </p:cNvSpPr>
          <p:nvPr/>
        </p:nvSpPr>
        <p:spPr bwMode="auto">
          <a:xfrm>
            <a:off x="228600" y="0"/>
            <a:ext cx="0" cy="6858000"/>
          </a:xfrm>
          <a:prstGeom prst="line">
            <a:avLst/>
          </a:prstGeom>
          <a:noFill/>
          <a:ln w="38100">
            <a:solidFill>
              <a:srgbClr val="3366FF">
                <a:alpha val="39999"/>
              </a:srgbClr>
            </a:solidFill>
            <a:round/>
            <a:headEnd/>
            <a:tailEnd/>
          </a:ln>
        </p:spPr>
        <p:txBody>
          <a:bodyPr/>
          <a:lstStyle/>
          <a:p>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3492">
                                            <p:txEl>
                                              <p:pRg st="0" end="0"/>
                                            </p:txEl>
                                          </p:spTgt>
                                        </p:tgtEl>
                                        <p:attrNameLst>
                                          <p:attrName>style.visibility</p:attrName>
                                        </p:attrNameLst>
                                      </p:cBhvr>
                                      <p:to>
                                        <p:strVal val="visible"/>
                                      </p:to>
                                    </p:set>
                                    <p:animEffect transition="in" filter="blinds(horizontal)">
                                      <p:cBhvr>
                                        <p:cTn id="7" dur="500"/>
                                        <p:tgtEl>
                                          <p:spTgt spid="6349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3492">
                                            <p:txEl>
                                              <p:pRg st="2" end="2"/>
                                            </p:txEl>
                                          </p:spTgt>
                                        </p:tgtEl>
                                        <p:attrNameLst>
                                          <p:attrName>style.visibility</p:attrName>
                                        </p:attrNameLst>
                                      </p:cBhvr>
                                      <p:to>
                                        <p:strVal val="visible"/>
                                      </p:to>
                                    </p:set>
                                    <p:animEffect transition="in" filter="blinds(horizontal)">
                                      <p:cBhvr>
                                        <p:cTn id="12" dur="500"/>
                                        <p:tgtEl>
                                          <p:spTgt spid="6349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Line 2"/>
          <p:cNvSpPr>
            <a:spLocks noChangeShapeType="1"/>
          </p:cNvSpPr>
          <p:nvPr/>
        </p:nvSpPr>
        <p:spPr bwMode="auto">
          <a:xfrm>
            <a:off x="1222375" y="1268413"/>
            <a:ext cx="7921625" cy="0"/>
          </a:xfrm>
          <a:prstGeom prst="line">
            <a:avLst/>
          </a:prstGeom>
          <a:noFill/>
          <a:ln w="38100">
            <a:solidFill>
              <a:srgbClr val="3366FF">
                <a:alpha val="39999"/>
              </a:srgbClr>
            </a:solidFill>
            <a:round/>
            <a:headEnd/>
            <a:tailEnd/>
          </a:ln>
        </p:spPr>
        <p:txBody>
          <a:bodyPr/>
          <a:lstStyle/>
          <a:p>
            <a:endParaRPr lang="ar-SA"/>
          </a:p>
        </p:txBody>
      </p:sp>
      <p:sp>
        <p:nvSpPr>
          <p:cNvPr id="63492" name="Text Box 4"/>
          <p:cNvSpPr txBox="1">
            <a:spLocks noChangeArrowheads="1"/>
          </p:cNvSpPr>
          <p:nvPr/>
        </p:nvSpPr>
        <p:spPr bwMode="auto">
          <a:xfrm>
            <a:off x="611188" y="1743075"/>
            <a:ext cx="8229600" cy="4524375"/>
          </a:xfrm>
          <a:prstGeom prst="rect">
            <a:avLst/>
          </a:prstGeom>
          <a:noFill/>
          <a:ln w="9525">
            <a:noFill/>
            <a:miter lim="800000"/>
            <a:headEnd/>
            <a:tailEnd/>
          </a:ln>
        </p:spPr>
        <p:txBody>
          <a:bodyPr>
            <a:spAutoFit/>
          </a:bodyPr>
          <a:lstStyle/>
          <a:p>
            <a:pPr marL="342900" indent="-342900" algn="just">
              <a:buFontTx/>
              <a:buChar char="•"/>
            </a:pPr>
            <a:r>
              <a:rPr lang="en-US" sz="2400">
                <a:solidFill>
                  <a:srgbClr val="000099"/>
                </a:solidFill>
                <a:latin typeface="Tahoma" pitchFamily="34" charset="0"/>
              </a:rPr>
              <a:t>A </a:t>
            </a:r>
            <a:r>
              <a:rPr lang="en-US" sz="2400" i="1">
                <a:solidFill>
                  <a:srgbClr val="CC0066"/>
                </a:solidFill>
                <a:latin typeface="Tahoma" pitchFamily="34" charset="0"/>
              </a:rPr>
              <a:t>sequence diagram </a:t>
            </a:r>
            <a:r>
              <a:rPr lang="en-US" sz="2400">
                <a:solidFill>
                  <a:srgbClr val="000099"/>
                </a:solidFill>
                <a:latin typeface="Tahoma" pitchFamily="34" charset="0"/>
              </a:rPr>
              <a:t>shows object interaction arranged in </a:t>
            </a:r>
            <a:r>
              <a:rPr lang="en-US" sz="2400" i="1">
                <a:solidFill>
                  <a:srgbClr val="CC0066"/>
                </a:solidFill>
                <a:latin typeface="Tahoma" pitchFamily="34" charset="0"/>
              </a:rPr>
              <a:t>time sequence</a:t>
            </a:r>
            <a:r>
              <a:rPr lang="en-US" sz="2400">
                <a:solidFill>
                  <a:srgbClr val="000099"/>
                </a:solidFill>
                <a:latin typeface="Tahoma" pitchFamily="34" charset="0"/>
              </a:rPr>
              <a:t>. It depicts the </a:t>
            </a:r>
            <a:r>
              <a:rPr lang="en-US" sz="2400" i="1">
                <a:solidFill>
                  <a:srgbClr val="CC0066"/>
                </a:solidFill>
                <a:latin typeface="Tahoma" pitchFamily="34" charset="0"/>
              </a:rPr>
              <a:t>objects</a:t>
            </a:r>
            <a:r>
              <a:rPr lang="en-US" sz="2400">
                <a:solidFill>
                  <a:srgbClr val="000099"/>
                </a:solidFill>
                <a:latin typeface="Tahoma" pitchFamily="34" charset="0"/>
              </a:rPr>
              <a:t> involved in the scenario and the </a:t>
            </a:r>
            <a:r>
              <a:rPr lang="en-US" sz="2400" i="1">
                <a:solidFill>
                  <a:srgbClr val="CC0066"/>
                </a:solidFill>
                <a:latin typeface="Tahoma" pitchFamily="34" charset="0"/>
              </a:rPr>
              <a:t>sequence of messages </a:t>
            </a:r>
            <a:r>
              <a:rPr lang="en-US" sz="2400">
                <a:solidFill>
                  <a:srgbClr val="000099"/>
                </a:solidFill>
                <a:latin typeface="Tahoma" pitchFamily="34" charset="0"/>
              </a:rPr>
              <a:t>exchanged between the objects needed to carry out the functionality of the scenario.</a:t>
            </a:r>
          </a:p>
          <a:p>
            <a:pPr marL="342900" indent="-342900" algn="just">
              <a:buFontTx/>
              <a:buChar char="•"/>
            </a:pPr>
            <a:r>
              <a:rPr lang="en-US" sz="2400">
                <a:solidFill>
                  <a:srgbClr val="000099"/>
                </a:solidFill>
                <a:latin typeface="Tahoma" pitchFamily="34" charset="0"/>
              </a:rPr>
              <a:t>While a </a:t>
            </a:r>
            <a:r>
              <a:rPr lang="en-US" sz="2400" i="1">
                <a:solidFill>
                  <a:srgbClr val="CC0066"/>
                </a:solidFill>
                <a:latin typeface="Tahoma" pitchFamily="34" charset="0"/>
              </a:rPr>
              <a:t>collaboration diagram </a:t>
            </a:r>
            <a:r>
              <a:rPr lang="en-US" sz="2400">
                <a:solidFill>
                  <a:srgbClr val="000099"/>
                </a:solidFill>
                <a:latin typeface="Tahoma" pitchFamily="34" charset="0"/>
              </a:rPr>
              <a:t>is an alternative way to show a scenario. Object interactions are organized around the objects and their links to each other.</a:t>
            </a:r>
          </a:p>
          <a:p>
            <a:pPr marL="342900" indent="-342900" algn="just">
              <a:buFontTx/>
              <a:buChar char="•"/>
            </a:pPr>
            <a:r>
              <a:rPr lang="en-US" sz="2400">
                <a:solidFill>
                  <a:srgbClr val="000099"/>
                </a:solidFill>
                <a:latin typeface="Tahoma" pitchFamily="34" charset="0"/>
              </a:rPr>
              <a:t>A collaboration diagram contains: </a:t>
            </a:r>
            <a:r>
              <a:rPr lang="en-US" sz="2400" i="1">
                <a:solidFill>
                  <a:srgbClr val="CC0066"/>
                </a:solidFill>
                <a:latin typeface="Tahoma" pitchFamily="34" charset="0"/>
              </a:rPr>
              <a:t>objects</a:t>
            </a:r>
            <a:r>
              <a:rPr lang="en-US" sz="2400">
                <a:solidFill>
                  <a:srgbClr val="000099"/>
                </a:solidFill>
                <a:latin typeface="Tahoma" pitchFamily="34" charset="0"/>
              </a:rPr>
              <a:t> drawn as rectangles, </a:t>
            </a:r>
            <a:r>
              <a:rPr lang="en-US" sz="2400" i="1">
                <a:solidFill>
                  <a:srgbClr val="CC0066"/>
                </a:solidFill>
                <a:latin typeface="Tahoma" pitchFamily="34" charset="0"/>
              </a:rPr>
              <a:t>links</a:t>
            </a:r>
            <a:r>
              <a:rPr lang="en-US" sz="2400">
                <a:solidFill>
                  <a:srgbClr val="000099"/>
                </a:solidFill>
                <a:latin typeface="Tahoma" pitchFamily="34" charset="0"/>
              </a:rPr>
              <a:t> between objects, </a:t>
            </a:r>
            <a:r>
              <a:rPr lang="en-US" sz="2400" i="1">
                <a:solidFill>
                  <a:srgbClr val="CC0066"/>
                </a:solidFill>
                <a:latin typeface="Tahoma" pitchFamily="34" charset="0"/>
              </a:rPr>
              <a:t>messages</a:t>
            </a:r>
            <a:r>
              <a:rPr lang="en-US" sz="2400">
                <a:solidFill>
                  <a:srgbClr val="000099"/>
                </a:solidFill>
                <a:latin typeface="Tahoma" pitchFamily="34" charset="0"/>
              </a:rPr>
              <a:t> shown as text and an </a:t>
            </a:r>
            <a:r>
              <a:rPr lang="en-US" sz="2400" i="1">
                <a:solidFill>
                  <a:srgbClr val="CC0066"/>
                </a:solidFill>
                <a:latin typeface="Tahoma" pitchFamily="34" charset="0"/>
              </a:rPr>
              <a:t>arrow</a:t>
            </a:r>
            <a:r>
              <a:rPr lang="en-US" sz="2400">
                <a:solidFill>
                  <a:srgbClr val="000099"/>
                </a:solidFill>
                <a:latin typeface="Tahoma" pitchFamily="34" charset="0"/>
              </a:rPr>
              <a:t> that points from the client to the supplier </a:t>
            </a:r>
          </a:p>
        </p:txBody>
      </p:sp>
      <p:sp>
        <p:nvSpPr>
          <p:cNvPr id="29700" name="Line 5"/>
          <p:cNvSpPr>
            <a:spLocks noChangeShapeType="1"/>
          </p:cNvSpPr>
          <p:nvPr/>
        </p:nvSpPr>
        <p:spPr bwMode="auto">
          <a:xfrm>
            <a:off x="0" y="304800"/>
            <a:ext cx="7921625" cy="0"/>
          </a:xfrm>
          <a:prstGeom prst="line">
            <a:avLst/>
          </a:prstGeom>
          <a:noFill/>
          <a:ln w="38100">
            <a:solidFill>
              <a:srgbClr val="3366FF">
                <a:alpha val="39999"/>
              </a:srgbClr>
            </a:solidFill>
            <a:round/>
            <a:headEnd/>
            <a:tailEnd/>
          </a:ln>
        </p:spPr>
        <p:txBody>
          <a:bodyPr/>
          <a:lstStyle/>
          <a:p>
            <a:endParaRPr lang="ar-SA"/>
          </a:p>
        </p:txBody>
      </p:sp>
      <p:sp>
        <p:nvSpPr>
          <p:cNvPr id="29701" name="Line 6"/>
          <p:cNvSpPr>
            <a:spLocks noChangeShapeType="1"/>
          </p:cNvSpPr>
          <p:nvPr/>
        </p:nvSpPr>
        <p:spPr bwMode="auto">
          <a:xfrm>
            <a:off x="228600" y="0"/>
            <a:ext cx="0" cy="6858000"/>
          </a:xfrm>
          <a:prstGeom prst="line">
            <a:avLst/>
          </a:prstGeom>
          <a:noFill/>
          <a:ln w="38100">
            <a:solidFill>
              <a:srgbClr val="3366FF">
                <a:alpha val="39999"/>
              </a:srgbClr>
            </a:solidFill>
            <a:round/>
            <a:headEnd/>
            <a:tailEnd/>
          </a:ln>
        </p:spPr>
        <p:txBody>
          <a:bodyPr/>
          <a:lstStyle/>
          <a:p>
            <a:endParaRPr lang="ar-SA"/>
          </a:p>
        </p:txBody>
      </p:sp>
      <p:sp>
        <p:nvSpPr>
          <p:cNvPr id="29702" name="TextBox 6"/>
          <p:cNvSpPr txBox="1">
            <a:spLocks noChangeArrowheads="1"/>
          </p:cNvSpPr>
          <p:nvPr/>
        </p:nvSpPr>
        <p:spPr bwMode="auto">
          <a:xfrm>
            <a:off x="1219200" y="304800"/>
            <a:ext cx="8458200" cy="862013"/>
          </a:xfrm>
          <a:prstGeom prst="rect">
            <a:avLst/>
          </a:prstGeom>
          <a:noFill/>
          <a:ln w="9525">
            <a:noFill/>
            <a:miter lim="800000"/>
            <a:headEnd/>
            <a:tailEnd/>
          </a:ln>
        </p:spPr>
        <p:txBody>
          <a:bodyPr>
            <a:spAutoFit/>
          </a:bodyPr>
          <a:lstStyle/>
          <a:p>
            <a:pPr algn="l"/>
            <a:r>
              <a:rPr lang="en-US" sz="2500">
                <a:solidFill>
                  <a:schemeClr val="accent2"/>
                </a:solidFill>
                <a:latin typeface="Tahoma" pitchFamily="34" charset="0"/>
              </a:rPr>
              <a:t>The Difference between sequence diagram and collaboration diagram</a:t>
            </a:r>
            <a:endParaRPr lang="ar-SA" sz="2500">
              <a:solidFill>
                <a:schemeClr val="accent2"/>
              </a:solidFill>
              <a:latin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3492">
                                            <p:txEl>
                                              <p:pRg st="0" end="0"/>
                                            </p:txEl>
                                          </p:spTgt>
                                        </p:tgtEl>
                                        <p:attrNameLst>
                                          <p:attrName>style.visibility</p:attrName>
                                        </p:attrNameLst>
                                      </p:cBhvr>
                                      <p:to>
                                        <p:strVal val="visible"/>
                                      </p:to>
                                    </p:set>
                                    <p:animEffect transition="in" filter="blinds(horizontal)">
                                      <p:cBhvr>
                                        <p:cTn id="7" dur="500"/>
                                        <p:tgtEl>
                                          <p:spTgt spid="6349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3492">
                                            <p:txEl>
                                              <p:pRg st="1" end="1"/>
                                            </p:txEl>
                                          </p:spTgt>
                                        </p:tgtEl>
                                        <p:attrNameLst>
                                          <p:attrName>style.visibility</p:attrName>
                                        </p:attrNameLst>
                                      </p:cBhvr>
                                      <p:to>
                                        <p:strVal val="visible"/>
                                      </p:to>
                                    </p:set>
                                    <p:animEffect transition="in" filter="blinds(horizontal)">
                                      <p:cBhvr>
                                        <p:cTn id="12" dur="500"/>
                                        <p:tgtEl>
                                          <p:spTgt spid="6349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3492">
                                            <p:txEl>
                                              <p:pRg st="2" end="2"/>
                                            </p:txEl>
                                          </p:spTgt>
                                        </p:tgtEl>
                                        <p:attrNameLst>
                                          <p:attrName>style.visibility</p:attrName>
                                        </p:attrNameLst>
                                      </p:cBhvr>
                                      <p:to>
                                        <p:strVal val="visible"/>
                                      </p:to>
                                    </p:set>
                                    <p:animEffect transition="in" filter="blinds(horizontal)">
                                      <p:cBhvr>
                                        <p:cTn id="17" dur="500"/>
                                        <p:tgtEl>
                                          <p:spTgt spid="6349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Line 2"/>
          <p:cNvSpPr>
            <a:spLocks noChangeShapeType="1"/>
          </p:cNvSpPr>
          <p:nvPr/>
        </p:nvSpPr>
        <p:spPr bwMode="auto">
          <a:xfrm>
            <a:off x="1222375" y="1268413"/>
            <a:ext cx="7921625" cy="0"/>
          </a:xfrm>
          <a:prstGeom prst="line">
            <a:avLst/>
          </a:prstGeom>
          <a:noFill/>
          <a:ln w="38100">
            <a:solidFill>
              <a:srgbClr val="3366FF">
                <a:alpha val="39999"/>
              </a:srgbClr>
            </a:solidFill>
            <a:round/>
            <a:headEnd/>
            <a:tailEnd/>
          </a:ln>
        </p:spPr>
        <p:txBody>
          <a:bodyPr/>
          <a:lstStyle/>
          <a:p>
            <a:endParaRPr lang="ar-SA"/>
          </a:p>
        </p:txBody>
      </p:sp>
      <p:sp>
        <p:nvSpPr>
          <p:cNvPr id="30723" name="Text Box 3"/>
          <p:cNvSpPr txBox="1">
            <a:spLocks noChangeArrowheads="1"/>
          </p:cNvSpPr>
          <p:nvPr/>
        </p:nvSpPr>
        <p:spPr bwMode="auto">
          <a:xfrm>
            <a:off x="1143000" y="549275"/>
            <a:ext cx="7605713" cy="579438"/>
          </a:xfrm>
          <a:prstGeom prst="rect">
            <a:avLst/>
          </a:prstGeom>
          <a:noFill/>
          <a:ln w="9525">
            <a:noFill/>
            <a:miter lim="800000"/>
            <a:headEnd/>
            <a:tailEnd/>
          </a:ln>
        </p:spPr>
        <p:txBody>
          <a:bodyPr>
            <a:spAutoFit/>
          </a:bodyPr>
          <a:lstStyle/>
          <a:p>
            <a:pPr algn="l" rtl="1">
              <a:spcBef>
                <a:spcPct val="50000"/>
              </a:spcBef>
            </a:pPr>
            <a:r>
              <a:rPr lang="en-US" sz="3200">
                <a:solidFill>
                  <a:schemeClr val="accent2"/>
                </a:solidFill>
                <a:latin typeface="Tahoma" pitchFamily="34" charset="0"/>
              </a:rPr>
              <a:t>Example: ATM Withdrawal</a:t>
            </a:r>
          </a:p>
        </p:txBody>
      </p:sp>
      <p:sp>
        <p:nvSpPr>
          <p:cNvPr id="30724" name="Line 5"/>
          <p:cNvSpPr>
            <a:spLocks noChangeShapeType="1"/>
          </p:cNvSpPr>
          <p:nvPr/>
        </p:nvSpPr>
        <p:spPr bwMode="auto">
          <a:xfrm>
            <a:off x="0" y="304800"/>
            <a:ext cx="7921625" cy="0"/>
          </a:xfrm>
          <a:prstGeom prst="line">
            <a:avLst/>
          </a:prstGeom>
          <a:noFill/>
          <a:ln w="38100">
            <a:solidFill>
              <a:srgbClr val="3366FF">
                <a:alpha val="39999"/>
              </a:srgbClr>
            </a:solidFill>
            <a:round/>
            <a:headEnd/>
            <a:tailEnd/>
          </a:ln>
        </p:spPr>
        <p:txBody>
          <a:bodyPr/>
          <a:lstStyle/>
          <a:p>
            <a:endParaRPr lang="ar-SA"/>
          </a:p>
        </p:txBody>
      </p:sp>
      <p:sp>
        <p:nvSpPr>
          <p:cNvPr id="30725" name="Line 6"/>
          <p:cNvSpPr>
            <a:spLocks noChangeShapeType="1"/>
          </p:cNvSpPr>
          <p:nvPr/>
        </p:nvSpPr>
        <p:spPr bwMode="auto">
          <a:xfrm>
            <a:off x="228600" y="0"/>
            <a:ext cx="0" cy="6858000"/>
          </a:xfrm>
          <a:prstGeom prst="line">
            <a:avLst/>
          </a:prstGeom>
          <a:noFill/>
          <a:ln w="38100">
            <a:solidFill>
              <a:srgbClr val="3366FF">
                <a:alpha val="39999"/>
              </a:srgbClr>
            </a:solidFill>
            <a:round/>
            <a:headEnd/>
            <a:tailEnd/>
          </a:ln>
        </p:spPr>
        <p:txBody>
          <a:bodyPr/>
          <a:lstStyle/>
          <a:p>
            <a:endParaRPr lang="ar-SA"/>
          </a:p>
        </p:txBody>
      </p:sp>
      <p:sp>
        <p:nvSpPr>
          <p:cNvPr id="30726" name="Rectangle 7"/>
          <p:cNvSpPr>
            <a:spLocks noChangeArrowheads="1"/>
          </p:cNvSpPr>
          <p:nvPr/>
        </p:nvSpPr>
        <p:spPr bwMode="auto">
          <a:xfrm>
            <a:off x="1066800" y="1295400"/>
            <a:ext cx="7772400" cy="5661025"/>
          </a:xfrm>
          <a:prstGeom prst="rect">
            <a:avLst/>
          </a:prstGeom>
          <a:noFill/>
          <a:ln w="9525">
            <a:noFill/>
            <a:miter lim="800000"/>
            <a:headEnd/>
            <a:tailEnd/>
          </a:ln>
        </p:spPr>
        <p:txBody>
          <a:bodyPr/>
          <a:lstStyle/>
          <a:p>
            <a:pPr marL="342900" indent="-342900" algn="l">
              <a:lnSpc>
                <a:spcPct val="80000"/>
              </a:lnSpc>
              <a:spcBef>
                <a:spcPct val="20000"/>
              </a:spcBef>
              <a:buFont typeface="Wingdings" pitchFamily="2" charset="2"/>
              <a:buAutoNum type="arabicPeriod"/>
            </a:pPr>
            <a:r>
              <a:rPr lang="en-US" sz="2000" dirty="0">
                <a:solidFill>
                  <a:srgbClr val="CC0066"/>
                </a:solidFill>
                <a:latin typeface="Tahoma" pitchFamily="34" charset="0"/>
              </a:rPr>
              <a:t>Customer</a:t>
            </a:r>
            <a:r>
              <a:rPr lang="en-US" sz="2000" dirty="0">
                <a:solidFill>
                  <a:srgbClr val="000099"/>
                </a:solidFill>
                <a:latin typeface="Tahoma" pitchFamily="34" charset="0"/>
              </a:rPr>
              <a:t> inserting his </a:t>
            </a:r>
            <a:r>
              <a:rPr lang="en-US" sz="2000" dirty="0">
                <a:solidFill>
                  <a:srgbClr val="CC0066"/>
                </a:solidFill>
                <a:latin typeface="Tahoma" pitchFamily="34" charset="0"/>
              </a:rPr>
              <a:t>card</a:t>
            </a:r>
            <a:r>
              <a:rPr lang="en-US" sz="2000" dirty="0">
                <a:solidFill>
                  <a:srgbClr val="000099"/>
                </a:solidFill>
                <a:latin typeface="Tahoma" pitchFamily="34" charset="0"/>
              </a:rPr>
              <a:t> into the </a:t>
            </a:r>
            <a:r>
              <a:rPr lang="en-US" sz="2000" dirty="0">
                <a:solidFill>
                  <a:srgbClr val="CC0066"/>
                </a:solidFill>
                <a:latin typeface="Tahoma" pitchFamily="34" charset="0"/>
              </a:rPr>
              <a:t>card reader</a:t>
            </a:r>
          </a:p>
          <a:p>
            <a:pPr marL="342900" indent="-342900" algn="l">
              <a:lnSpc>
                <a:spcPct val="80000"/>
              </a:lnSpc>
              <a:spcBef>
                <a:spcPct val="20000"/>
              </a:spcBef>
              <a:buFont typeface="Wingdings" pitchFamily="2" charset="2"/>
              <a:buAutoNum type="arabicPeriod"/>
            </a:pPr>
            <a:r>
              <a:rPr lang="en-US" sz="2000" dirty="0">
                <a:solidFill>
                  <a:srgbClr val="000099"/>
                </a:solidFill>
                <a:latin typeface="Tahoma" pitchFamily="34" charset="0"/>
              </a:rPr>
              <a:t>Then, the card reader reads the card number, </a:t>
            </a:r>
          </a:p>
          <a:p>
            <a:pPr marL="342900" indent="-342900" algn="l">
              <a:lnSpc>
                <a:spcPct val="80000"/>
              </a:lnSpc>
              <a:spcBef>
                <a:spcPct val="20000"/>
              </a:spcBef>
              <a:buFont typeface="Wingdings" pitchFamily="2" charset="2"/>
              <a:buAutoNum type="arabicPeriod"/>
            </a:pPr>
            <a:r>
              <a:rPr lang="en-US" sz="2000" dirty="0">
                <a:solidFill>
                  <a:srgbClr val="000099"/>
                </a:solidFill>
                <a:latin typeface="Tahoma" pitchFamily="34" charset="0"/>
              </a:rPr>
              <a:t>opens </a:t>
            </a:r>
            <a:r>
              <a:rPr lang="en-US" sz="2000" dirty="0">
                <a:solidFill>
                  <a:srgbClr val="CC0066"/>
                </a:solidFill>
                <a:latin typeface="Tahoma" pitchFamily="34" charset="0"/>
              </a:rPr>
              <a:t>Joe's account</a:t>
            </a:r>
            <a:r>
              <a:rPr lang="en-US" sz="2000" dirty="0">
                <a:solidFill>
                  <a:srgbClr val="000099"/>
                </a:solidFill>
                <a:latin typeface="Tahoma" pitchFamily="34" charset="0"/>
              </a:rPr>
              <a:t> object,</a:t>
            </a:r>
          </a:p>
          <a:p>
            <a:pPr marL="342900" indent="-342900" algn="l">
              <a:lnSpc>
                <a:spcPct val="80000"/>
              </a:lnSpc>
              <a:spcBef>
                <a:spcPct val="20000"/>
              </a:spcBef>
              <a:buFont typeface="Wingdings" pitchFamily="2" charset="2"/>
              <a:buAutoNum type="arabicPeriod"/>
            </a:pPr>
            <a:r>
              <a:rPr lang="en-US" sz="2000" dirty="0">
                <a:solidFill>
                  <a:srgbClr val="000099"/>
                </a:solidFill>
                <a:latin typeface="Tahoma" pitchFamily="34" charset="0"/>
              </a:rPr>
              <a:t>and initializes the ATM screen. </a:t>
            </a:r>
          </a:p>
          <a:p>
            <a:pPr marL="342900" indent="-342900" algn="l">
              <a:lnSpc>
                <a:spcPct val="80000"/>
              </a:lnSpc>
              <a:spcBef>
                <a:spcPct val="20000"/>
              </a:spcBef>
              <a:buFont typeface="Wingdings" pitchFamily="2" charset="2"/>
              <a:buAutoNum type="arabicPeriod"/>
            </a:pPr>
            <a:r>
              <a:rPr lang="en-US" sz="2000" dirty="0">
                <a:solidFill>
                  <a:srgbClr val="000099"/>
                </a:solidFill>
                <a:latin typeface="Tahoma" pitchFamily="34" charset="0"/>
              </a:rPr>
              <a:t>The screen prompts Joe for his PIN. He enters 1234. </a:t>
            </a:r>
          </a:p>
          <a:p>
            <a:pPr marL="342900" indent="-342900" algn="l">
              <a:lnSpc>
                <a:spcPct val="80000"/>
              </a:lnSpc>
              <a:spcBef>
                <a:spcPct val="20000"/>
              </a:spcBef>
              <a:buFont typeface="Wingdings" pitchFamily="2" charset="2"/>
              <a:buAutoNum type="arabicPeriod"/>
            </a:pPr>
            <a:r>
              <a:rPr lang="en-US" sz="2000" dirty="0">
                <a:solidFill>
                  <a:srgbClr val="000099"/>
                </a:solidFill>
                <a:latin typeface="Tahoma" pitchFamily="34" charset="0"/>
              </a:rPr>
              <a:t>The screen verifies the PIN with the account object. </a:t>
            </a:r>
          </a:p>
          <a:p>
            <a:pPr marL="342900" indent="-342900" algn="l">
              <a:lnSpc>
                <a:spcPct val="80000"/>
              </a:lnSpc>
              <a:spcBef>
                <a:spcPct val="20000"/>
              </a:spcBef>
              <a:buFont typeface="Wingdings" pitchFamily="2" charset="2"/>
              <a:buAutoNum type="arabicPeriod"/>
            </a:pPr>
            <a:r>
              <a:rPr lang="en-US" sz="2000" dirty="0">
                <a:solidFill>
                  <a:srgbClr val="000099"/>
                </a:solidFill>
                <a:latin typeface="Tahoma" pitchFamily="34" charset="0"/>
              </a:rPr>
              <a:t>The screen presents Joe with his options, and he chooses withdraw. </a:t>
            </a:r>
          </a:p>
          <a:p>
            <a:pPr marL="342900" indent="-342900" algn="l">
              <a:lnSpc>
                <a:spcPct val="80000"/>
              </a:lnSpc>
              <a:spcBef>
                <a:spcPct val="20000"/>
              </a:spcBef>
              <a:buFont typeface="Wingdings" pitchFamily="2" charset="2"/>
              <a:buAutoNum type="arabicPeriod"/>
            </a:pPr>
            <a:r>
              <a:rPr lang="en-US" sz="2000" dirty="0">
                <a:solidFill>
                  <a:srgbClr val="000099"/>
                </a:solidFill>
                <a:latin typeface="Tahoma" pitchFamily="34" charset="0"/>
              </a:rPr>
              <a:t>The screen then prompts Joe for the amount to withdraw. </a:t>
            </a:r>
          </a:p>
          <a:p>
            <a:pPr marL="342900" indent="-342900" algn="l">
              <a:lnSpc>
                <a:spcPct val="80000"/>
              </a:lnSpc>
              <a:spcBef>
                <a:spcPct val="20000"/>
              </a:spcBef>
              <a:buFont typeface="Wingdings" pitchFamily="2" charset="2"/>
              <a:buAutoNum type="arabicPeriod"/>
            </a:pPr>
            <a:r>
              <a:rPr lang="en-US" sz="2000" dirty="0">
                <a:solidFill>
                  <a:srgbClr val="000099"/>
                </a:solidFill>
                <a:latin typeface="Tahoma" pitchFamily="34" charset="0"/>
              </a:rPr>
              <a:t>He chooses $20. </a:t>
            </a:r>
          </a:p>
          <a:p>
            <a:pPr marL="342900" indent="-342900" algn="l">
              <a:lnSpc>
                <a:spcPct val="80000"/>
              </a:lnSpc>
              <a:spcBef>
                <a:spcPct val="20000"/>
              </a:spcBef>
              <a:buFont typeface="Wingdings" pitchFamily="2" charset="2"/>
              <a:buAutoNum type="arabicPeriod"/>
            </a:pPr>
            <a:r>
              <a:rPr lang="en-US" sz="2000" dirty="0">
                <a:solidFill>
                  <a:srgbClr val="000099"/>
                </a:solidFill>
                <a:latin typeface="Tahoma" pitchFamily="34" charset="0"/>
              </a:rPr>
              <a:t> Then, the screen withdraws the funds from the account. </a:t>
            </a:r>
          </a:p>
          <a:p>
            <a:pPr marL="342900" indent="-342900" algn="l">
              <a:lnSpc>
                <a:spcPct val="80000"/>
              </a:lnSpc>
              <a:spcBef>
                <a:spcPct val="20000"/>
              </a:spcBef>
              <a:buFont typeface="Wingdings" pitchFamily="2" charset="2"/>
              <a:buAutoNum type="arabicPeriod"/>
            </a:pPr>
            <a:r>
              <a:rPr lang="en-US" sz="2000" dirty="0">
                <a:solidFill>
                  <a:srgbClr val="000099"/>
                </a:solidFill>
                <a:latin typeface="Tahoma" pitchFamily="34" charset="0"/>
              </a:rPr>
              <a:t> The account object, verifies that the account contains at least $20. </a:t>
            </a:r>
          </a:p>
          <a:p>
            <a:pPr marL="342900" indent="-342900" algn="l">
              <a:lnSpc>
                <a:spcPct val="80000"/>
              </a:lnSpc>
              <a:spcBef>
                <a:spcPct val="20000"/>
              </a:spcBef>
              <a:buFont typeface="Wingdings" pitchFamily="2" charset="2"/>
              <a:buAutoNum type="arabicPeriod"/>
            </a:pPr>
            <a:r>
              <a:rPr lang="en-US" sz="2000" dirty="0">
                <a:solidFill>
                  <a:srgbClr val="000099"/>
                </a:solidFill>
                <a:latin typeface="Tahoma" pitchFamily="34" charset="0"/>
              </a:rPr>
              <a:t> Then, it deducts the funds from the account.</a:t>
            </a:r>
          </a:p>
          <a:p>
            <a:pPr marL="342900" indent="-342900" algn="l">
              <a:lnSpc>
                <a:spcPct val="80000"/>
              </a:lnSpc>
              <a:spcBef>
                <a:spcPct val="20000"/>
              </a:spcBef>
              <a:buFont typeface="Wingdings" pitchFamily="2" charset="2"/>
              <a:buAutoNum type="arabicPeriod"/>
            </a:pPr>
            <a:r>
              <a:rPr lang="en-US" sz="2000" dirty="0">
                <a:solidFill>
                  <a:srgbClr val="000099"/>
                </a:solidFill>
                <a:latin typeface="Tahoma" pitchFamily="34" charset="0"/>
              </a:rPr>
              <a:t> Next, it instructs the cash dispenser to provide $20 in cash. </a:t>
            </a:r>
          </a:p>
          <a:p>
            <a:pPr marL="342900" indent="-342900" algn="l">
              <a:lnSpc>
                <a:spcPct val="80000"/>
              </a:lnSpc>
              <a:spcBef>
                <a:spcPct val="20000"/>
              </a:spcBef>
              <a:buFont typeface="Wingdings" pitchFamily="2" charset="2"/>
              <a:buAutoNum type="arabicPeriod"/>
            </a:pPr>
            <a:r>
              <a:rPr lang="en-US" sz="2000" dirty="0">
                <a:solidFill>
                  <a:srgbClr val="000099"/>
                </a:solidFill>
                <a:latin typeface="Tahoma" pitchFamily="34" charset="0"/>
              </a:rPr>
              <a:t> Joe's account also instructs the dispenser to provide a receipt.</a:t>
            </a:r>
          </a:p>
          <a:p>
            <a:pPr marL="342900" indent="-342900" algn="l">
              <a:lnSpc>
                <a:spcPct val="80000"/>
              </a:lnSpc>
              <a:spcBef>
                <a:spcPct val="20000"/>
              </a:spcBef>
              <a:buFont typeface="Wingdings" pitchFamily="2" charset="2"/>
              <a:buAutoNum type="arabicPeriod"/>
            </a:pPr>
            <a:r>
              <a:rPr lang="en-US" sz="2000" dirty="0">
                <a:solidFill>
                  <a:srgbClr val="000099"/>
                </a:solidFill>
                <a:latin typeface="Tahoma" pitchFamily="34" charset="0"/>
              </a:rPr>
              <a:t> Lastly, it instructs the card reader to eject the card.</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Line 2"/>
          <p:cNvSpPr>
            <a:spLocks noChangeShapeType="1"/>
          </p:cNvSpPr>
          <p:nvPr/>
        </p:nvSpPr>
        <p:spPr bwMode="auto">
          <a:xfrm>
            <a:off x="1222375" y="1268413"/>
            <a:ext cx="7921625" cy="0"/>
          </a:xfrm>
          <a:prstGeom prst="line">
            <a:avLst/>
          </a:prstGeom>
          <a:noFill/>
          <a:ln w="38100">
            <a:solidFill>
              <a:srgbClr val="3366FF">
                <a:alpha val="39999"/>
              </a:srgbClr>
            </a:solidFill>
            <a:round/>
            <a:headEnd/>
            <a:tailEnd/>
          </a:ln>
        </p:spPr>
        <p:txBody>
          <a:bodyPr/>
          <a:lstStyle/>
          <a:p>
            <a:endParaRPr lang="ar-SA"/>
          </a:p>
        </p:txBody>
      </p:sp>
      <p:sp>
        <p:nvSpPr>
          <p:cNvPr id="33795" name="Text Box 3"/>
          <p:cNvSpPr txBox="1">
            <a:spLocks noChangeArrowheads="1"/>
          </p:cNvSpPr>
          <p:nvPr/>
        </p:nvSpPr>
        <p:spPr bwMode="auto">
          <a:xfrm>
            <a:off x="1143000" y="549275"/>
            <a:ext cx="7605713" cy="579438"/>
          </a:xfrm>
          <a:prstGeom prst="rect">
            <a:avLst/>
          </a:prstGeom>
          <a:noFill/>
          <a:ln w="9525">
            <a:noFill/>
            <a:miter lim="800000"/>
            <a:headEnd/>
            <a:tailEnd/>
          </a:ln>
        </p:spPr>
        <p:txBody>
          <a:bodyPr>
            <a:spAutoFit/>
          </a:bodyPr>
          <a:lstStyle/>
          <a:p>
            <a:pPr algn="l" rtl="1">
              <a:spcBef>
                <a:spcPct val="50000"/>
              </a:spcBef>
            </a:pPr>
            <a:r>
              <a:rPr lang="en-US" sz="3200">
                <a:solidFill>
                  <a:schemeClr val="accent2"/>
                </a:solidFill>
                <a:latin typeface="Tahoma" pitchFamily="34" charset="0"/>
              </a:rPr>
              <a:t>Practice</a:t>
            </a:r>
          </a:p>
        </p:txBody>
      </p:sp>
      <p:sp>
        <p:nvSpPr>
          <p:cNvPr id="33796" name="Line 4"/>
          <p:cNvSpPr>
            <a:spLocks noChangeShapeType="1"/>
          </p:cNvSpPr>
          <p:nvPr/>
        </p:nvSpPr>
        <p:spPr bwMode="auto">
          <a:xfrm>
            <a:off x="0" y="304800"/>
            <a:ext cx="7921625" cy="0"/>
          </a:xfrm>
          <a:prstGeom prst="line">
            <a:avLst/>
          </a:prstGeom>
          <a:noFill/>
          <a:ln w="38100">
            <a:solidFill>
              <a:srgbClr val="3366FF">
                <a:alpha val="39999"/>
              </a:srgbClr>
            </a:solidFill>
            <a:round/>
            <a:headEnd/>
            <a:tailEnd/>
          </a:ln>
        </p:spPr>
        <p:txBody>
          <a:bodyPr/>
          <a:lstStyle/>
          <a:p>
            <a:endParaRPr lang="ar-SA"/>
          </a:p>
        </p:txBody>
      </p:sp>
      <p:sp>
        <p:nvSpPr>
          <p:cNvPr id="33797" name="Line 5"/>
          <p:cNvSpPr>
            <a:spLocks noChangeShapeType="1"/>
          </p:cNvSpPr>
          <p:nvPr/>
        </p:nvSpPr>
        <p:spPr bwMode="auto">
          <a:xfrm>
            <a:off x="228600" y="0"/>
            <a:ext cx="0" cy="6858000"/>
          </a:xfrm>
          <a:prstGeom prst="line">
            <a:avLst/>
          </a:prstGeom>
          <a:noFill/>
          <a:ln w="38100">
            <a:solidFill>
              <a:srgbClr val="3366FF">
                <a:alpha val="39999"/>
              </a:srgbClr>
            </a:solidFill>
            <a:round/>
            <a:headEnd/>
            <a:tailEnd/>
          </a:ln>
        </p:spPr>
        <p:txBody>
          <a:bodyPr/>
          <a:lstStyle/>
          <a:p>
            <a:endParaRPr lang="ar-SA"/>
          </a:p>
        </p:txBody>
      </p:sp>
      <p:sp>
        <p:nvSpPr>
          <p:cNvPr id="33798" name="Rectangle 6"/>
          <p:cNvSpPr>
            <a:spLocks noChangeArrowheads="1"/>
          </p:cNvSpPr>
          <p:nvPr/>
        </p:nvSpPr>
        <p:spPr bwMode="auto">
          <a:xfrm>
            <a:off x="838200" y="1295400"/>
            <a:ext cx="8153400" cy="5661025"/>
          </a:xfrm>
          <a:prstGeom prst="rect">
            <a:avLst/>
          </a:prstGeom>
          <a:noFill/>
          <a:ln w="9525">
            <a:noFill/>
            <a:miter lim="800000"/>
            <a:headEnd/>
            <a:tailEnd/>
          </a:ln>
        </p:spPr>
        <p:txBody>
          <a:bodyPr/>
          <a:lstStyle/>
          <a:p>
            <a:pPr marL="609600" indent="-609600" algn="just">
              <a:spcBef>
                <a:spcPct val="20000"/>
              </a:spcBef>
              <a:buFontTx/>
              <a:buChar char="•"/>
            </a:pPr>
            <a:r>
              <a:rPr lang="en-US" sz="2000" dirty="0">
                <a:solidFill>
                  <a:srgbClr val="000099"/>
                </a:solidFill>
                <a:latin typeface="Tahoma" pitchFamily="34" charset="0"/>
              </a:rPr>
              <a:t>Create the Sequence diagram and Collaboration diagram to the use case that</a:t>
            </a:r>
            <a:r>
              <a:rPr lang="en-US" sz="2000" dirty="0">
                <a:solidFill>
                  <a:srgbClr val="CC0066"/>
                </a:solidFill>
                <a:latin typeface="Tahoma" pitchFamily="34" charset="0"/>
              </a:rPr>
              <a:t> adds an item to the shopping cart</a:t>
            </a:r>
          </a:p>
          <a:p>
            <a:pPr marL="609600" indent="-609600" algn="just">
              <a:spcBef>
                <a:spcPct val="20000"/>
              </a:spcBef>
              <a:buFontTx/>
              <a:buChar char="•"/>
            </a:pPr>
            <a:endParaRPr lang="en-US" sz="2000" dirty="0">
              <a:solidFill>
                <a:srgbClr val="000099"/>
              </a:solidFill>
              <a:latin typeface="Tahoma" pitchFamily="34" charset="0"/>
            </a:endParaRPr>
          </a:p>
          <a:p>
            <a:pPr marL="609600" indent="-609600" algn="just">
              <a:spcBef>
                <a:spcPct val="20000"/>
              </a:spcBef>
              <a:buFontTx/>
              <a:buChar char="•"/>
            </a:pPr>
            <a:r>
              <a:rPr lang="en-US" sz="2000" dirty="0">
                <a:solidFill>
                  <a:srgbClr val="000099"/>
                </a:solidFill>
                <a:latin typeface="Tahoma" pitchFamily="34" charset="0"/>
              </a:rPr>
              <a:t>The following scenario will proceeds:</a:t>
            </a:r>
          </a:p>
          <a:p>
            <a:pPr marL="990600" lvl="1" indent="-533400" algn="just">
              <a:spcBef>
                <a:spcPct val="20000"/>
              </a:spcBef>
              <a:buFontTx/>
              <a:buChar char="–"/>
            </a:pPr>
            <a:r>
              <a:rPr lang="en-US" sz="2000" dirty="0">
                <a:solidFill>
                  <a:srgbClr val="000099"/>
                </a:solidFill>
                <a:latin typeface="Tahoma" pitchFamily="34" charset="0"/>
              </a:rPr>
              <a:t> The </a:t>
            </a:r>
            <a:r>
              <a:rPr lang="en-US" sz="2000" dirty="0">
                <a:solidFill>
                  <a:srgbClr val="CC0066"/>
                </a:solidFill>
                <a:latin typeface="Tahoma" pitchFamily="34" charset="0"/>
              </a:rPr>
              <a:t>Customer actor</a:t>
            </a:r>
            <a:r>
              <a:rPr lang="en-US" sz="2000" dirty="0">
                <a:solidFill>
                  <a:srgbClr val="000099"/>
                </a:solidFill>
                <a:latin typeface="Tahoma" pitchFamily="34" charset="0"/>
              </a:rPr>
              <a:t> issues </a:t>
            </a:r>
            <a:r>
              <a:rPr lang="en-US" sz="2000" u="sng" dirty="0">
                <a:solidFill>
                  <a:srgbClr val="000099"/>
                </a:solidFill>
                <a:latin typeface="Tahoma" pitchFamily="34" charset="0"/>
              </a:rPr>
              <a:t>Add white crew socks to cart</a:t>
            </a:r>
            <a:r>
              <a:rPr lang="en-US" sz="2000" dirty="0">
                <a:solidFill>
                  <a:srgbClr val="000099"/>
                </a:solidFill>
                <a:latin typeface="Tahoma" pitchFamily="34" charset="0"/>
              </a:rPr>
              <a:t>.</a:t>
            </a:r>
          </a:p>
          <a:p>
            <a:pPr marL="990600" lvl="1" indent="-533400" algn="just">
              <a:spcBef>
                <a:spcPct val="20000"/>
              </a:spcBef>
              <a:buFontTx/>
              <a:buChar char="–"/>
            </a:pPr>
            <a:r>
              <a:rPr lang="en-US" sz="2000" dirty="0" smtClean="0">
                <a:solidFill>
                  <a:srgbClr val="000099"/>
                </a:solidFill>
                <a:latin typeface="Tahoma" pitchFamily="34" charset="0"/>
              </a:rPr>
              <a:t> Cart </a:t>
            </a:r>
            <a:r>
              <a:rPr lang="en-US" sz="2000" dirty="0">
                <a:solidFill>
                  <a:srgbClr val="000099"/>
                </a:solidFill>
                <a:latin typeface="Tahoma" pitchFamily="34" charset="0"/>
              </a:rPr>
              <a:t>Mgr  then issues </a:t>
            </a:r>
            <a:r>
              <a:rPr lang="en-US" sz="2000" u="sng" dirty="0">
                <a:solidFill>
                  <a:srgbClr val="000099"/>
                </a:solidFill>
                <a:latin typeface="Tahoma" pitchFamily="34" charset="0"/>
              </a:rPr>
              <a:t>Get white crew socks</a:t>
            </a:r>
            <a:r>
              <a:rPr lang="en-US" sz="2000" dirty="0">
                <a:solidFill>
                  <a:srgbClr val="000099"/>
                </a:solidFill>
                <a:latin typeface="Tahoma" pitchFamily="34" charset="0"/>
              </a:rPr>
              <a:t> to </a:t>
            </a:r>
            <a:r>
              <a:rPr lang="en-US" sz="2000" dirty="0">
                <a:solidFill>
                  <a:srgbClr val="CC0066"/>
                </a:solidFill>
                <a:latin typeface="Tahoma" pitchFamily="34" charset="0"/>
              </a:rPr>
              <a:t>Product Mgr</a:t>
            </a:r>
          </a:p>
          <a:p>
            <a:pPr marL="990600" lvl="1" indent="-533400" algn="just">
              <a:spcBef>
                <a:spcPct val="20000"/>
              </a:spcBef>
              <a:buFontTx/>
              <a:buChar char="–"/>
            </a:pPr>
            <a:r>
              <a:rPr lang="en-US" sz="2000" dirty="0">
                <a:solidFill>
                  <a:srgbClr val="000099"/>
                </a:solidFill>
                <a:latin typeface="Tahoma" pitchFamily="34" charset="0"/>
              </a:rPr>
              <a:t> Product Mgr  searches the </a:t>
            </a:r>
            <a:r>
              <a:rPr lang="en-US" sz="2000" dirty="0">
                <a:solidFill>
                  <a:srgbClr val="CC0066"/>
                </a:solidFill>
                <a:latin typeface="Tahoma" pitchFamily="34" charset="0"/>
              </a:rPr>
              <a:t>Product Items</a:t>
            </a:r>
            <a:r>
              <a:rPr lang="en-US" sz="2000" dirty="0">
                <a:solidFill>
                  <a:srgbClr val="000099"/>
                </a:solidFill>
                <a:latin typeface="Tahoma" pitchFamily="34" charset="0"/>
              </a:rPr>
              <a:t> by sending </a:t>
            </a:r>
            <a:r>
              <a:rPr lang="en-US" sz="2000" u="sng" dirty="0">
                <a:solidFill>
                  <a:srgbClr val="000099"/>
                </a:solidFill>
                <a:latin typeface="Tahoma" pitchFamily="34" charset="0"/>
              </a:rPr>
              <a:t>Find </a:t>
            </a:r>
            <a:r>
              <a:rPr lang="en-US" sz="2000" u="sng" dirty="0" smtClean="0">
                <a:solidFill>
                  <a:srgbClr val="000099"/>
                </a:solidFill>
                <a:latin typeface="Tahoma" pitchFamily="34" charset="0"/>
              </a:rPr>
              <a:t>  product</a:t>
            </a:r>
            <a:r>
              <a:rPr lang="en-US" sz="2000" dirty="0" smtClean="0">
                <a:solidFill>
                  <a:srgbClr val="000099"/>
                </a:solidFill>
                <a:latin typeface="Tahoma" pitchFamily="34" charset="0"/>
              </a:rPr>
              <a:t> </a:t>
            </a:r>
            <a:r>
              <a:rPr lang="en-US" sz="2000" dirty="0">
                <a:solidFill>
                  <a:srgbClr val="000099"/>
                </a:solidFill>
                <a:latin typeface="Tahoma" pitchFamily="34" charset="0"/>
              </a:rPr>
              <a:t>(white crew socks)</a:t>
            </a:r>
          </a:p>
          <a:p>
            <a:pPr marL="990600" lvl="1" indent="-533400" algn="just">
              <a:spcBef>
                <a:spcPct val="20000"/>
              </a:spcBef>
              <a:buFontTx/>
              <a:buChar char="–"/>
            </a:pPr>
            <a:r>
              <a:rPr lang="en-US" sz="2000" dirty="0">
                <a:solidFill>
                  <a:srgbClr val="000099"/>
                </a:solidFill>
                <a:latin typeface="Tahoma" pitchFamily="34" charset="0"/>
              </a:rPr>
              <a:t> Product Items  sends </a:t>
            </a:r>
            <a:r>
              <a:rPr lang="en-US" sz="2000" u="sng" dirty="0">
                <a:solidFill>
                  <a:srgbClr val="000099"/>
                </a:solidFill>
                <a:latin typeface="Tahoma" pitchFamily="34" charset="0"/>
              </a:rPr>
              <a:t>Get product</a:t>
            </a:r>
            <a:r>
              <a:rPr lang="en-US" sz="2000" dirty="0">
                <a:solidFill>
                  <a:srgbClr val="000099"/>
                </a:solidFill>
                <a:latin typeface="Tahoma" pitchFamily="34" charset="0"/>
              </a:rPr>
              <a:t> to </a:t>
            </a:r>
            <a:r>
              <a:rPr lang="en-US" sz="2000" dirty="0">
                <a:solidFill>
                  <a:srgbClr val="CC0066"/>
                </a:solidFill>
                <a:latin typeface="Tahoma" pitchFamily="34" charset="0"/>
              </a:rPr>
              <a:t>White Crew Socks</a:t>
            </a:r>
          </a:p>
          <a:p>
            <a:pPr marL="990600" lvl="1" indent="-533400" algn="just">
              <a:spcBef>
                <a:spcPct val="20000"/>
              </a:spcBef>
              <a:buFontTx/>
              <a:buChar char="–"/>
            </a:pPr>
            <a:r>
              <a:rPr lang="en-US" sz="2000" dirty="0" smtClean="0">
                <a:solidFill>
                  <a:srgbClr val="000099"/>
                </a:solidFill>
                <a:latin typeface="Tahoma" pitchFamily="34" charset="0"/>
              </a:rPr>
              <a:t> Cart </a:t>
            </a:r>
            <a:r>
              <a:rPr lang="en-US" sz="2000" dirty="0">
                <a:solidFill>
                  <a:srgbClr val="000099"/>
                </a:solidFill>
                <a:latin typeface="Tahoma" pitchFamily="34" charset="0"/>
              </a:rPr>
              <a:t>Mgr then issues the </a:t>
            </a:r>
            <a:r>
              <a:rPr lang="en-US" sz="2000" u="sng" dirty="0">
                <a:solidFill>
                  <a:srgbClr val="000099"/>
                </a:solidFill>
                <a:latin typeface="Tahoma" pitchFamily="34" charset="0"/>
              </a:rPr>
              <a:t>Add white crew socks to cart</a:t>
            </a:r>
            <a:r>
              <a:rPr lang="en-US" sz="2000" dirty="0">
                <a:solidFill>
                  <a:srgbClr val="000099"/>
                </a:solidFill>
                <a:latin typeface="Tahoma" pitchFamily="34" charset="0"/>
              </a:rPr>
              <a:t> to the </a:t>
            </a:r>
            <a:r>
              <a:rPr lang="en-US" sz="2000" dirty="0">
                <a:solidFill>
                  <a:srgbClr val="CC0066"/>
                </a:solidFill>
                <a:latin typeface="Tahoma" pitchFamily="34" charset="0"/>
              </a:rPr>
              <a:t>Cart Items</a:t>
            </a:r>
          </a:p>
          <a:p>
            <a:pPr marL="990600" lvl="1" indent="-533400" algn="just">
              <a:spcBef>
                <a:spcPct val="20000"/>
              </a:spcBef>
              <a:buFontTx/>
              <a:buChar char="–"/>
            </a:pPr>
            <a:r>
              <a:rPr lang="en-US" sz="2000" dirty="0">
                <a:solidFill>
                  <a:srgbClr val="000099"/>
                </a:solidFill>
                <a:latin typeface="Tahoma" pitchFamily="34" charset="0"/>
              </a:rPr>
              <a:t> The Cart Items then </a:t>
            </a:r>
            <a:r>
              <a:rPr lang="en-US" sz="2000" u="sng" dirty="0">
                <a:solidFill>
                  <a:srgbClr val="000099"/>
                </a:solidFill>
                <a:latin typeface="Tahoma" pitchFamily="34" charset="0"/>
              </a:rPr>
              <a:t>Add white crew socks to cart</a:t>
            </a:r>
            <a:r>
              <a:rPr lang="en-US" sz="2000" dirty="0">
                <a:solidFill>
                  <a:srgbClr val="000099"/>
                </a:solidFill>
                <a:latin typeface="Tahoma" pitchFamily="34" charset="0"/>
              </a:rPr>
              <a:t> to itself.</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Line 2"/>
          <p:cNvSpPr>
            <a:spLocks noChangeShapeType="1"/>
          </p:cNvSpPr>
          <p:nvPr/>
        </p:nvSpPr>
        <p:spPr bwMode="auto">
          <a:xfrm>
            <a:off x="1222375" y="1268413"/>
            <a:ext cx="7921625" cy="0"/>
          </a:xfrm>
          <a:prstGeom prst="line">
            <a:avLst/>
          </a:prstGeom>
          <a:noFill/>
          <a:ln w="38100">
            <a:solidFill>
              <a:srgbClr val="3366FF">
                <a:alpha val="39999"/>
              </a:srgbClr>
            </a:solidFill>
            <a:round/>
            <a:headEnd/>
            <a:tailEnd/>
          </a:ln>
        </p:spPr>
        <p:txBody>
          <a:bodyPr/>
          <a:lstStyle/>
          <a:p>
            <a:endParaRPr lang="ar-SA"/>
          </a:p>
        </p:txBody>
      </p:sp>
      <p:sp>
        <p:nvSpPr>
          <p:cNvPr id="34819" name="Text Box 3"/>
          <p:cNvSpPr txBox="1">
            <a:spLocks noChangeArrowheads="1"/>
          </p:cNvSpPr>
          <p:nvPr/>
        </p:nvSpPr>
        <p:spPr bwMode="auto">
          <a:xfrm>
            <a:off x="1143000" y="549275"/>
            <a:ext cx="7605713" cy="579438"/>
          </a:xfrm>
          <a:prstGeom prst="rect">
            <a:avLst/>
          </a:prstGeom>
          <a:noFill/>
          <a:ln w="9525">
            <a:noFill/>
            <a:miter lim="800000"/>
            <a:headEnd/>
            <a:tailEnd/>
          </a:ln>
        </p:spPr>
        <p:txBody>
          <a:bodyPr>
            <a:spAutoFit/>
          </a:bodyPr>
          <a:lstStyle/>
          <a:p>
            <a:pPr algn="l" rtl="1">
              <a:spcBef>
                <a:spcPct val="50000"/>
              </a:spcBef>
            </a:pPr>
            <a:r>
              <a:rPr lang="en-US" sz="3200">
                <a:solidFill>
                  <a:schemeClr val="accent2"/>
                </a:solidFill>
                <a:latin typeface="Tahoma" pitchFamily="34" charset="0"/>
              </a:rPr>
              <a:t>Practice </a:t>
            </a:r>
            <a:r>
              <a:rPr lang="en-US" sz="1200" i="1">
                <a:solidFill>
                  <a:schemeClr val="accent2"/>
                </a:solidFill>
                <a:latin typeface="Tahoma" pitchFamily="34" charset="0"/>
              </a:rPr>
              <a:t>cont.</a:t>
            </a:r>
          </a:p>
        </p:txBody>
      </p:sp>
      <p:sp>
        <p:nvSpPr>
          <p:cNvPr id="34820" name="Line 4"/>
          <p:cNvSpPr>
            <a:spLocks noChangeShapeType="1"/>
          </p:cNvSpPr>
          <p:nvPr/>
        </p:nvSpPr>
        <p:spPr bwMode="auto">
          <a:xfrm>
            <a:off x="0" y="304800"/>
            <a:ext cx="7921625" cy="0"/>
          </a:xfrm>
          <a:prstGeom prst="line">
            <a:avLst/>
          </a:prstGeom>
          <a:noFill/>
          <a:ln w="38100">
            <a:solidFill>
              <a:srgbClr val="3366FF">
                <a:alpha val="39999"/>
              </a:srgbClr>
            </a:solidFill>
            <a:round/>
            <a:headEnd/>
            <a:tailEnd/>
          </a:ln>
        </p:spPr>
        <p:txBody>
          <a:bodyPr/>
          <a:lstStyle/>
          <a:p>
            <a:endParaRPr lang="ar-SA"/>
          </a:p>
        </p:txBody>
      </p:sp>
      <p:sp>
        <p:nvSpPr>
          <p:cNvPr id="34821" name="Line 5"/>
          <p:cNvSpPr>
            <a:spLocks noChangeShapeType="1"/>
          </p:cNvSpPr>
          <p:nvPr/>
        </p:nvSpPr>
        <p:spPr bwMode="auto">
          <a:xfrm>
            <a:off x="228600" y="0"/>
            <a:ext cx="0" cy="6858000"/>
          </a:xfrm>
          <a:prstGeom prst="line">
            <a:avLst/>
          </a:prstGeom>
          <a:noFill/>
          <a:ln w="38100">
            <a:solidFill>
              <a:srgbClr val="3366FF">
                <a:alpha val="39999"/>
              </a:srgbClr>
            </a:solidFill>
            <a:round/>
            <a:headEnd/>
            <a:tailEnd/>
          </a:ln>
        </p:spPr>
        <p:txBody>
          <a:bodyPr/>
          <a:lstStyle/>
          <a:p>
            <a:endParaRPr lang="ar-SA"/>
          </a:p>
        </p:txBody>
      </p:sp>
      <p:sp>
        <p:nvSpPr>
          <p:cNvPr id="34822" name="Rectangle 6"/>
          <p:cNvSpPr>
            <a:spLocks noChangeArrowheads="1"/>
          </p:cNvSpPr>
          <p:nvPr/>
        </p:nvSpPr>
        <p:spPr bwMode="auto">
          <a:xfrm>
            <a:off x="838200" y="1295400"/>
            <a:ext cx="8153400" cy="4724400"/>
          </a:xfrm>
          <a:prstGeom prst="rect">
            <a:avLst/>
          </a:prstGeom>
          <a:noFill/>
          <a:ln w="9525">
            <a:noFill/>
            <a:miter lim="800000"/>
            <a:headEnd/>
            <a:tailEnd/>
          </a:ln>
        </p:spPr>
        <p:txBody>
          <a:bodyPr/>
          <a:lstStyle/>
          <a:p>
            <a:pPr marL="609600" indent="-609600" algn="just">
              <a:spcBef>
                <a:spcPct val="20000"/>
              </a:spcBef>
              <a:buFontTx/>
              <a:buChar char="•"/>
            </a:pPr>
            <a:endParaRPr lang="en-US" sz="2000">
              <a:solidFill>
                <a:srgbClr val="000099"/>
              </a:solidFill>
              <a:latin typeface="Tahoma" pitchFamily="34" charset="0"/>
            </a:endParaRPr>
          </a:p>
          <a:p>
            <a:pPr marL="609600" indent="-609600" algn="just">
              <a:spcBef>
                <a:spcPct val="20000"/>
              </a:spcBef>
              <a:buFontTx/>
              <a:buChar char="•"/>
            </a:pPr>
            <a:r>
              <a:rPr lang="en-US" sz="2000">
                <a:solidFill>
                  <a:srgbClr val="000099"/>
                </a:solidFill>
                <a:latin typeface="Tahoma" pitchFamily="34" charset="0"/>
              </a:rPr>
              <a:t>Your objects besides the actor are</a:t>
            </a:r>
          </a:p>
          <a:p>
            <a:pPr marL="609600" indent="-609600" algn="just">
              <a:spcBef>
                <a:spcPct val="20000"/>
              </a:spcBef>
            </a:pPr>
            <a:endParaRPr lang="en-US" sz="2000">
              <a:solidFill>
                <a:srgbClr val="000099"/>
              </a:solidFill>
              <a:latin typeface="Tahoma" pitchFamily="34" charset="0"/>
            </a:endParaRPr>
          </a:p>
          <a:p>
            <a:pPr marL="990600" lvl="1" indent="-533400" algn="just">
              <a:spcBef>
                <a:spcPct val="20000"/>
              </a:spcBef>
              <a:buFontTx/>
              <a:buAutoNum type="arabicPeriod"/>
            </a:pPr>
            <a:r>
              <a:rPr lang="en-US">
                <a:solidFill>
                  <a:srgbClr val="CC0066"/>
                </a:solidFill>
                <a:latin typeface="Tahoma" pitchFamily="34" charset="0"/>
              </a:rPr>
              <a:t> Customer</a:t>
            </a:r>
          </a:p>
          <a:p>
            <a:pPr marL="990600" lvl="1" indent="-533400" algn="just">
              <a:spcBef>
                <a:spcPct val="20000"/>
              </a:spcBef>
              <a:buFontTx/>
              <a:buAutoNum type="arabicPeriod"/>
            </a:pPr>
            <a:r>
              <a:rPr lang="en-US">
                <a:solidFill>
                  <a:srgbClr val="CC0066"/>
                </a:solidFill>
                <a:latin typeface="Tahoma" pitchFamily="34" charset="0"/>
              </a:rPr>
              <a:t> Cart Interface</a:t>
            </a:r>
          </a:p>
          <a:p>
            <a:pPr marL="990600" lvl="1" indent="-533400" algn="just">
              <a:spcBef>
                <a:spcPct val="20000"/>
              </a:spcBef>
              <a:buFontTx/>
              <a:buAutoNum type="arabicPeriod"/>
            </a:pPr>
            <a:r>
              <a:rPr lang="en-US">
                <a:solidFill>
                  <a:srgbClr val="CC0066"/>
                </a:solidFill>
                <a:latin typeface="Tahoma" pitchFamily="34" charset="0"/>
              </a:rPr>
              <a:t> Product Mgr                           </a:t>
            </a:r>
          </a:p>
          <a:p>
            <a:pPr marL="990600" lvl="1" indent="-533400" algn="just">
              <a:spcBef>
                <a:spcPct val="20000"/>
              </a:spcBef>
              <a:buFontTx/>
              <a:buAutoNum type="arabicPeriod"/>
            </a:pPr>
            <a:r>
              <a:rPr lang="en-US">
                <a:solidFill>
                  <a:srgbClr val="CC0066"/>
                </a:solidFill>
                <a:latin typeface="Tahoma" pitchFamily="34" charset="0"/>
              </a:rPr>
              <a:t> Product Items         </a:t>
            </a:r>
          </a:p>
          <a:p>
            <a:pPr marL="990600" lvl="1" indent="-533400" algn="just">
              <a:spcBef>
                <a:spcPct val="20000"/>
              </a:spcBef>
              <a:buFontTx/>
              <a:buAutoNum type="arabicPeriod"/>
            </a:pPr>
            <a:r>
              <a:rPr lang="en-US">
                <a:solidFill>
                  <a:srgbClr val="CC0066"/>
                </a:solidFill>
                <a:latin typeface="Tahoma" pitchFamily="34" charset="0"/>
              </a:rPr>
              <a:t> White Crew Socks         </a:t>
            </a:r>
          </a:p>
          <a:p>
            <a:pPr marL="990600" lvl="1" indent="-533400" algn="just">
              <a:spcBef>
                <a:spcPct val="20000"/>
              </a:spcBef>
              <a:buFontTx/>
              <a:buAutoNum type="arabicPeriod"/>
            </a:pPr>
            <a:r>
              <a:rPr lang="en-US">
                <a:solidFill>
                  <a:srgbClr val="CC0066"/>
                </a:solidFill>
                <a:latin typeface="Tahoma" pitchFamily="34" charset="0"/>
              </a:rPr>
              <a:t> Cart Items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4"/>
          <p:cNvPicPr>
            <a:picLocks noChangeAspect="1" noChangeArrowheads="1"/>
          </p:cNvPicPr>
          <p:nvPr/>
        </p:nvPicPr>
        <p:blipFill>
          <a:blip r:embed="rId2" cstate="print"/>
          <a:srcRect/>
          <a:stretch>
            <a:fillRect/>
          </a:stretch>
        </p:blipFill>
        <p:spPr bwMode="auto">
          <a:xfrm>
            <a:off x="-80963" y="1276350"/>
            <a:ext cx="9305926" cy="4305300"/>
          </a:xfrm>
          <a:prstGeom prst="rect">
            <a:avLst/>
          </a:prstGeom>
          <a:noFill/>
          <a:ln w="9525" algn="ctr">
            <a:noFill/>
            <a:miter lim="800000"/>
            <a:headEnd/>
            <a:tailEnd/>
          </a:ln>
        </p:spPr>
      </p:pic>
      <p:pic>
        <p:nvPicPr>
          <p:cNvPr id="35843" name="Picture 6"/>
          <p:cNvPicPr>
            <a:picLocks noChangeAspect="1" noChangeArrowheads="1"/>
          </p:cNvPicPr>
          <p:nvPr/>
        </p:nvPicPr>
        <p:blipFill>
          <a:blip r:embed="rId3" cstate="print"/>
          <a:srcRect/>
          <a:stretch>
            <a:fillRect/>
          </a:stretch>
        </p:blipFill>
        <p:spPr bwMode="auto">
          <a:xfrm>
            <a:off x="0" y="914400"/>
            <a:ext cx="1581150" cy="933450"/>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Line 2"/>
          <p:cNvSpPr>
            <a:spLocks noChangeShapeType="1"/>
          </p:cNvSpPr>
          <p:nvPr/>
        </p:nvSpPr>
        <p:spPr bwMode="auto">
          <a:xfrm>
            <a:off x="1222375" y="1268413"/>
            <a:ext cx="7921625" cy="0"/>
          </a:xfrm>
          <a:prstGeom prst="line">
            <a:avLst/>
          </a:prstGeom>
          <a:noFill/>
          <a:ln w="38100">
            <a:solidFill>
              <a:srgbClr val="3366FF">
                <a:alpha val="39999"/>
              </a:srgbClr>
            </a:solidFill>
            <a:round/>
            <a:headEnd/>
            <a:tailEnd/>
          </a:ln>
        </p:spPr>
        <p:txBody>
          <a:bodyPr/>
          <a:lstStyle/>
          <a:p>
            <a:endParaRPr lang="ar-SA"/>
          </a:p>
        </p:txBody>
      </p:sp>
      <p:sp>
        <p:nvSpPr>
          <p:cNvPr id="15363" name="Text Box 3"/>
          <p:cNvSpPr txBox="1">
            <a:spLocks noChangeArrowheads="1"/>
          </p:cNvSpPr>
          <p:nvPr/>
        </p:nvSpPr>
        <p:spPr bwMode="auto">
          <a:xfrm>
            <a:off x="1258888" y="549275"/>
            <a:ext cx="7489825" cy="579438"/>
          </a:xfrm>
          <a:prstGeom prst="rect">
            <a:avLst/>
          </a:prstGeom>
          <a:noFill/>
          <a:ln w="9525">
            <a:noFill/>
            <a:miter lim="800000"/>
            <a:headEnd/>
            <a:tailEnd/>
          </a:ln>
        </p:spPr>
        <p:txBody>
          <a:bodyPr>
            <a:spAutoFit/>
          </a:bodyPr>
          <a:lstStyle/>
          <a:p>
            <a:pPr algn="l" rtl="1">
              <a:spcBef>
                <a:spcPct val="50000"/>
              </a:spcBef>
            </a:pPr>
            <a:r>
              <a:rPr lang="en-US" sz="3200">
                <a:solidFill>
                  <a:schemeClr val="accent2"/>
                </a:solidFill>
                <a:latin typeface="Tahoma" pitchFamily="34" charset="0"/>
              </a:rPr>
              <a:t>Interaction Diagrams</a:t>
            </a:r>
          </a:p>
        </p:txBody>
      </p:sp>
      <p:sp>
        <p:nvSpPr>
          <p:cNvPr id="11268" name="Text Box 4"/>
          <p:cNvSpPr txBox="1">
            <a:spLocks noChangeArrowheads="1"/>
          </p:cNvSpPr>
          <p:nvPr/>
        </p:nvSpPr>
        <p:spPr bwMode="auto">
          <a:xfrm>
            <a:off x="611188" y="1743075"/>
            <a:ext cx="8229600" cy="4400550"/>
          </a:xfrm>
          <a:prstGeom prst="rect">
            <a:avLst/>
          </a:prstGeom>
          <a:noFill/>
          <a:ln w="9525">
            <a:noFill/>
            <a:miter lim="800000"/>
            <a:headEnd/>
            <a:tailEnd/>
          </a:ln>
        </p:spPr>
        <p:txBody>
          <a:bodyPr>
            <a:spAutoFit/>
          </a:bodyPr>
          <a:lstStyle/>
          <a:p>
            <a:pPr algn="just">
              <a:buFontTx/>
              <a:buChar char="•"/>
            </a:pPr>
            <a:r>
              <a:rPr lang="en-US" sz="2000">
                <a:solidFill>
                  <a:srgbClr val="000099"/>
                </a:solidFill>
                <a:latin typeface="Tahoma" pitchFamily="34" charset="0"/>
              </a:rPr>
              <a:t> Shows, </a:t>
            </a:r>
            <a:r>
              <a:rPr lang="en-US" sz="2000" i="1">
                <a:solidFill>
                  <a:srgbClr val="CC0066"/>
                </a:solidFill>
                <a:latin typeface="Tahoma" pitchFamily="34" charset="0"/>
              </a:rPr>
              <a:t>step-by-step</a:t>
            </a:r>
            <a:r>
              <a:rPr lang="en-US" sz="2000">
                <a:solidFill>
                  <a:srgbClr val="000099"/>
                </a:solidFill>
                <a:latin typeface="Tahoma" pitchFamily="34" charset="0"/>
              </a:rPr>
              <a:t>, flows through a use case:</a:t>
            </a:r>
          </a:p>
          <a:p>
            <a:pPr lvl="1" algn="just"/>
            <a:r>
              <a:rPr lang="en-US" sz="2000">
                <a:solidFill>
                  <a:srgbClr val="000099"/>
                </a:solidFill>
                <a:latin typeface="Tahoma" pitchFamily="34" charset="0"/>
              </a:rPr>
              <a:t>	- What </a:t>
            </a:r>
            <a:r>
              <a:rPr lang="en-US" sz="2000" i="1">
                <a:solidFill>
                  <a:srgbClr val="CC0066"/>
                </a:solidFill>
                <a:latin typeface="Tahoma" pitchFamily="34" charset="0"/>
              </a:rPr>
              <a:t>objects</a:t>
            </a:r>
            <a:r>
              <a:rPr lang="en-US" sz="2000">
                <a:solidFill>
                  <a:srgbClr val="000099"/>
                </a:solidFill>
                <a:latin typeface="Tahoma" pitchFamily="34" charset="0"/>
              </a:rPr>
              <a:t> are needed for the flow</a:t>
            </a:r>
          </a:p>
          <a:p>
            <a:pPr lvl="1" algn="just"/>
            <a:r>
              <a:rPr lang="en-US" sz="2000">
                <a:solidFill>
                  <a:srgbClr val="000099"/>
                </a:solidFill>
                <a:latin typeface="Tahoma" pitchFamily="34" charset="0"/>
              </a:rPr>
              <a:t>	- What </a:t>
            </a:r>
            <a:r>
              <a:rPr lang="en-US" sz="2000" i="1">
                <a:solidFill>
                  <a:srgbClr val="CC0066"/>
                </a:solidFill>
                <a:latin typeface="Tahoma" pitchFamily="34" charset="0"/>
              </a:rPr>
              <a:t>messages</a:t>
            </a:r>
            <a:r>
              <a:rPr lang="en-US" sz="2000">
                <a:solidFill>
                  <a:srgbClr val="000099"/>
                </a:solidFill>
                <a:latin typeface="Tahoma" pitchFamily="34" charset="0"/>
              </a:rPr>
              <a:t> the objects send to each other</a:t>
            </a:r>
          </a:p>
          <a:p>
            <a:pPr lvl="1" algn="just"/>
            <a:r>
              <a:rPr lang="en-US" sz="2000">
                <a:solidFill>
                  <a:srgbClr val="000099"/>
                </a:solidFill>
                <a:latin typeface="Tahoma" pitchFamily="34" charset="0"/>
              </a:rPr>
              <a:t>	- What </a:t>
            </a:r>
            <a:r>
              <a:rPr lang="en-US" sz="2000" i="1">
                <a:solidFill>
                  <a:srgbClr val="CC0066"/>
                </a:solidFill>
                <a:latin typeface="Tahoma" pitchFamily="34" charset="0"/>
              </a:rPr>
              <a:t>actor</a:t>
            </a:r>
            <a:r>
              <a:rPr lang="en-US" sz="2000">
                <a:solidFill>
                  <a:srgbClr val="000099"/>
                </a:solidFill>
                <a:latin typeface="Tahoma" pitchFamily="34" charset="0"/>
              </a:rPr>
              <a:t> initiates the flow </a:t>
            </a:r>
          </a:p>
          <a:p>
            <a:pPr lvl="1" algn="just"/>
            <a:r>
              <a:rPr lang="en-US" sz="2000">
                <a:solidFill>
                  <a:srgbClr val="000099"/>
                </a:solidFill>
                <a:latin typeface="Tahoma" pitchFamily="34" charset="0"/>
              </a:rPr>
              <a:t>	- What </a:t>
            </a:r>
            <a:r>
              <a:rPr lang="en-US" sz="2000" i="1">
                <a:solidFill>
                  <a:srgbClr val="CC0066"/>
                </a:solidFill>
                <a:latin typeface="Tahoma" pitchFamily="34" charset="0"/>
              </a:rPr>
              <a:t>order</a:t>
            </a:r>
            <a:r>
              <a:rPr lang="en-US" sz="2000">
                <a:solidFill>
                  <a:srgbClr val="000099"/>
                </a:solidFill>
                <a:latin typeface="Tahoma" pitchFamily="34" charset="0"/>
              </a:rPr>
              <a:t> the messages are sent</a:t>
            </a:r>
          </a:p>
          <a:p>
            <a:pPr lvl="1" algn="just"/>
            <a:endParaRPr lang="en-US" sz="2000">
              <a:solidFill>
                <a:srgbClr val="000099"/>
              </a:solidFill>
              <a:latin typeface="Tahoma" pitchFamily="34" charset="0"/>
            </a:endParaRPr>
          </a:p>
          <a:p>
            <a:pPr algn="just">
              <a:buSzPct val="132000"/>
              <a:buFont typeface="Arial" pitchFamily="34" charset="0"/>
              <a:buChar char="•"/>
            </a:pPr>
            <a:r>
              <a:rPr lang="en-US" sz="2000">
                <a:solidFill>
                  <a:srgbClr val="000099"/>
                </a:solidFill>
                <a:latin typeface="Tahoma" pitchFamily="34" charset="0"/>
              </a:rPr>
              <a:t> Sequence and Collaboration diagrams:</a:t>
            </a:r>
          </a:p>
          <a:p>
            <a:pPr lvl="1" algn="just"/>
            <a:r>
              <a:rPr lang="en-US" sz="2000">
                <a:solidFill>
                  <a:srgbClr val="000099"/>
                </a:solidFill>
                <a:latin typeface="Tahoma" pitchFamily="34" charset="0"/>
              </a:rPr>
              <a:t> 	- Show the same information but is </a:t>
            </a:r>
            <a:r>
              <a:rPr lang="en-US" sz="2000" i="1">
                <a:solidFill>
                  <a:srgbClr val="CC0066"/>
                </a:solidFill>
                <a:latin typeface="Tahoma" pitchFamily="34" charset="0"/>
              </a:rPr>
              <a:t>organized differently</a:t>
            </a:r>
          </a:p>
          <a:p>
            <a:pPr lvl="1" algn="just"/>
            <a:r>
              <a:rPr lang="en-US" sz="2000">
                <a:solidFill>
                  <a:srgbClr val="000099"/>
                </a:solidFill>
                <a:latin typeface="Tahoma" pitchFamily="34" charset="0"/>
              </a:rPr>
              <a:t>	- Show it in a way that is more useful to </a:t>
            </a:r>
            <a:r>
              <a:rPr lang="en-US" sz="2000" i="1">
                <a:solidFill>
                  <a:srgbClr val="CC0066"/>
                </a:solidFill>
                <a:latin typeface="Tahoma" pitchFamily="34" charset="0"/>
              </a:rPr>
              <a:t>developers</a:t>
            </a:r>
          </a:p>
          <a:p>
            <a:pPr lvl="1" algn="just"/>
            <a:r>
              <a:rPr lang="en-US" sz="2000">
                <a:solidFill>
                  <a:srgbClr val="000099"/>
                </a:solidFill>
                <a:latin typeface="Tahoma" pitchFamily="34" charset="0"/>
              </a:rPr>
              <a:t>	- Help to define </a:t>
            </a:r>
            <a:r>
              <a:rPr lang="en-US" sz="2000" i="1">
                <a:solidFill>
                  <a:srgbClr val="CC0066"/>
                </a:solidFill>
                <a:latin typeface="Tahoma" pitchFamily="34" charset="0"/>
              </a:rPr>
              <a:t>how </a:t>
            </a:r>
            <a:r>
              <a:rPr lang="en-US" sz="2000">
                <a:solidFill>
                  <a:srgbClr val="000099"/>
                </a:solidFill>
                <a:latin typeface="Tahoma" pitchFamily="34" charset="0"/>
              </a:rPr>
              <a:t>the system will do</a:t>
            </a:r>
          </a:p>
          <a:p>
            <a:pPr lvl="1" algn="just"/>
            <a:r>
              <a:rPr lang="en-US" sz="2000">
                <a:solidFill>
                  <a:srgbClr val="000099"/>
                </a:solidFill>
                <a:latin typeface="Tahoma" pitchFamily="34" charset="0"/>
              </a:rPr>
              <a:t>	- Focus on </a:t>
            </a:r>
            <a:r>
              <a:rPr lang="en-US" sz="2000" i="1">
                <a:solidFill>
                  <a:srgbClr val="CC0066"/>
                </a:solidFill>
                <a:latin typeface="Tahoma" pitchFamily="34" charset="0"/>
              </a:rPr>
              <a:t>objects</a:t>
            </a:r>
            <a:r>
              <a:rPr lang="en-US" sz="2000">
                <a:solidFill>
                  <a:srgbClr val="000099"/>
                </a:solidFill>
                <a:latin typeface="Tahoma" pitchFamily="34" charset="0"/>
              </a:rPr>
              <a:t> (classes) that will be created to implement 	the functionality spelled out in the use cases</a:t>
            </a:r>
          </a:p>
          <a:p>
            <a:pPr lvl="1" algn="just"/>
            <a:r>
              <a:rPr lang="en-US" sz="2000">
                <a:solidFill>
                  <a:srgbClr val="000099"/>
                </a:solidFill>
                <a:latin typeface="Tahoma" pitchFamily="34" charset="0"/>
              </a:rPr>
              <a:t>			</a:t>
            </a:r>
          </a:p>
          <a:p>
            <a:pPr lvl="1" algn="just"/>
            <a:r>
              <a:rPr lang="en-US" sz="2000">
                <a:solidFill>
                  <a:srgbClr val="000099"/>
                </a:solidFill>
                <a:latin typeface="Tahoma" pitchFamily="34" charset="0"/>
              </a:rPr>
              <a:t>	</a:t>
            </a:r>
            <a:endParaRPr lang="ar-EG" sz="2000">
              <a:solidFill>
                <a:srgbClr val="000099"/>
              </a:solidFill>
              <a:latin typeface="Tahoma" pitchFamily="34" charset="0"/>
            </a:endParaRPr>
          </a:p>
        </p:txBody>
      </p:sp>
      <p:sp>
        <p:nvSpPr>
          <p:cNvPr id="15365" name="Line 5"/>
          <p:cNvSpPr>
            <a:spLocks noChangeShapeType="1"/>
          </p:cNvSpPr>
          <p:nvPr/>
        </p:nvSpPr>
        <p:spPr bwMode="auto">
          <a:xfrm>
            <a:off x="0" y="304800"/>
            <a:ext cx="7921625" cy="0"/>
          </a:xfrm>
          <a:prstGeom prst="line">
            <a:avLst/>
          </a:prstGeom>
          <a:noFill/>
          <a:ln w="38100">
            <a:solidFill>
              <a:srgbClr val="3366FF">
                <a:alpha val="39999"/>
              </a:srgbClr>
            </a:solidFill>
            <a:round/>
            <a:headEnd/>
            <a:tailEnd/>
          </a:ln>
        </p:spPr>
        <p:txBody>
          <a:bodyPr/>
          <a:lstStyle/>
          <a:p>
            <a:endParaRPr lang="ar-SA"/>
          </a:p>
        </p:txBody>
      </p:sp>
      <p:sp>
        <p:nvSpPr>
          <p:cNvPr id="15366" name="Line 6"/>
          <p:cNvSpPr>
            <a:spLocks noChangeShapeType="1"/>
          </p:cNvSpPr>
          <p:nvPr/>
        </p:nvSpPr>
        <p:spPr bwMode="auto">
          <a:xfrm>
            <a:off x="228600" y="0"/>
            <a:ext cx="0" cy="6858000"/>
          </a:xfrm>
          <a:prstGeom prst="line">
            <a:avLst/>
          </a:prstGeom>
          <a:noFill/>
          <a:ln w="38100">
            <a:solidFill>
              <a:srgbClr val="3366FF">
                <a:alpha val="39999"/>
              </a:srgbClr>
            </a:solidFill>
            <a:round/>
            <a:headEnd/>
            <a:tailEnd/>
          </a:ln>
        </p:spPr>
        <p:txBody>
          <a:bodyPr/>
          <a:lstStyle/>
          <a:p>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268">
                                            <p:txEl>
                                              <p:pRg st="0" end="0"/>
                                            </p:txEl>
                                          </p:spTgt>
                                        </p:tgtEl>
                                        <p:attrNameLst>
                                          <p:attrName>style.visibility</p:attrName>
                                        </p:attrNameLst>
                                      </p:cBhvr>
                                      <p:to>
                                        <p:strVal val="visible"/>
                                      </p:to>
                                    </p:set>
                                    <p:animEffect transition="in" filter="blinds(horizontal)">
                                      <p:cBhvr>
                                        <p:cTn id="7" dur="500"/>
                                        <p:tgtEl>
                                          <p:spTgt spid="1126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1268">
                                            <p:txEl>
                                              <p:pRg st="1" end="1"/>
                                            </p:txEl>
                                          </p:spTgt>
                                        </p:tgtEl>
                                        <p:attrNameLst>
                                          <p:attrName>style.visibility</p:attrName>
                                        </p:attrNameLst>
                                      </p:cBhvr>
                                      <p:to>
                                        <p:strVal val="visible"/>
                                      </p:to>
                                    </p:set>
                                    <p:animEffect transition="in" filter="blinds(horizontal)">
                                      <p:cBhvr>
                                        <p:cTn id="12" dur="500"/>
                                        <p:tgtEl>
                                          <p:spTgt spid="1126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1268">
                                            <p:txEl>
                                              <p:pRg st="2" end="2"/>
                                            </p:txEl>
                                          </p:spTgt>
                                        </p:tgtEl>
                                        <p:attrNameLst>
                                          <p:attrName>style.visibility</p:attrName>
                                        </p:attrNameLst>
                                      </p:cBhvr>
                                      <p:to>
                                        <p:strVal val="visible"/>
                                      </p:to>
                                    </p:set>
                                    <p:animEffect transition="in" filter="blinds(horizontal)">
                                      <p:cBhvr>
                                        <p:cTn id="17" dur="500"/>
                                        <p:tgtEl>
                                          <p:spTgt spid="1126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1268">
                                            <p:txEl>
                                              <p:pRg st="3" end="3"/>
                                            </p:txEl>
                                          </p:spTgt>
                                        </p:tgtEl>
                                        <p:attrNameLst>
                                          <p:attrName>style.visibility</p:attrName>
                                        </p:attrNameLst>
                                      </p:cBhvr>
                                      <p:to>
                                        <p:strVal val="visible"/>
                                      </p:to>
                                    </p:set>
                                    <p:animEffect transition="in" filter="blinds(horizontal)">
                                      <p:cBhvr>
                                        <p:cTn id="22" dur="500"/>
                                        <p:tgtEl>
                                          <p:spTgt spid="1126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1268">
                                            <p:txEl>
                                              <p:pRg st="4" end="4"/>
                                            </p:txEl>
                                          </p:spTgt>
                                        </p:tgtEl>
                                        <p:attrNameLst>
                                          <p:attrName>style.visibility</p:attrName>
                                        </p:attrNameLst>
                                      </p:cBhvr>
                                      <p:to>
                                        <p:strVal val="visible"/>
                                      </p:to>
                                    </p:set>
                                    <p:animEffect transition="in" filter="blinds(horizontal)">
                                      <p:cBhvr>
                                        <p:cTn id="27" dur="500"/>
                                        <p:tgtEl>
                                          <p:spTgt spid="11268">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1268">
                                            <p:txEl>
                                              <p:pRg st="6" end="6"/>
                                            </p:txEl>
                                          </p:spTgt>
                                        </p:tgtEl>
                                        <p:attrNameLst>
                                          <p:attrName>style.visibility</p:attrName>
                                        </p:attrNameLst>
                                      </p:cBhvr>
                                      <p:to>
                                        <p:strVal val="visible"/>
                                      </p:to>
                                    </p:set>
                                    <p:animEffect transition="in" filter="blinds(horizontal)">
                                      <p:cBhvr>
                                        <p:cTn id="32" dur="500"/>
                                        <p:tgtEl>
                                          <p:spTgt spid="11268">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1268">
                                            <p:txEl>
                                              <p:pRg st="7" end="7"/>
                                            </p:txEl>
                                          </p:spTgt>
                                        </p:tgtEl>
                                        <p:attrNameLst>
                                          <p:attrName>style.visibility</p:attrName>
                                        </p:attrNameLst>
                                      </p:cBhvr>
                                      <p:to>
                                        <p:strVal val="visible"/>
                                      </p:to>
                                    </p:set>
                                    <p:animEffect transition="in" filter="blinds(horizontal)">
                                      <p:cBhvr>
                                        <p:cTn id="37" dur="500"/>
                                        <p:tgtEl>
                                          <p:spTgt spid="11268">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11268">
                                            <p:txEl>
                                              <p:pRg st="8" end="8"/>
                                            </p:txEl>
                                          </p:spTgt>
                                        </p:tgtEl>
                                        <p:attrNameLst>
                                          <p:attrName>style.visibility</p:attrName>
                                        </p:attrNameLst>
                                      </p:cBhvr>
                                      <p:to>
                                        <p:strVal val="visible"/>
                                      </p:to>
                                    </p:set>
                                    <p:animEffect transition="in" filter="blinds(horizontal)">
                                      <p:cBhvr>
                                        <p:cTn id="42" dur="500"/>
                                        <p:tgtEl>
                                          <p:spTgt spid="11268">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11268">
                                            <p:txEl>
                                              <p:pRg st="9" end="9"/>
                                            </p:txEl>
                                          </p:spTgt>
                                        </p:tgtEl>
                                        <p:attrNameLst>
                                          <p:attrName>style.visibility</p:attrName>
                                        </p:attrNameLst>
                                      </p:cBhvr>
                                      <p:to>
                                        <p:strVal val="visible"/>
                                      </p:to>
                                    </p:set>
                                    <p:animEffect transition="in" filter="blinds(horizontal)">
                                      <p:cBhvr>
                                        <p:cTn id="47" dur="500"/>
                                        <p:tgtEl>
                                          <p:spTgt spid="11268">
                                            <p:txEl>
                                              <p:pRg st="9" end="9"/>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11268">
                                            <p:txEl>
                                              <p:pRg st="10" end="10"/>
                                            </p:txEl>
                                          </p:spTgt>
                                        </p:tgtEl>
                                        <p:attrNameLst>
                                          <p:attrName>style.visibility</p:attrName>
                                        </p:attrNameLst>
                                      </p:cBhvr>
                                      <p:to>
                                        <p:strVal val="visible"/>
                                      </p:to>
                                    </p:set>
                                    <p:animEffect transition="in" filter="blinds(horizontal)">
                                      <p:cBhvr>
                                        <p:cTn id="52" dur="500"/>
                                        <p:tgtEl>
                                          <p:spTgt spid="11268">
                                            <p:txEl>
                                              <p:pRg st="10" end="1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11268">
                                            <p:txEl>
                                              <p:pRg st="11" end="11"/>
                                            </p:txEl>
                                          </p:spTgt>
                                        </p:tgtEl>
                                        <p:attrNameLst>
                                          <p:attrName>style.visibility</p:attrName>
                                        </p:attrNameLst>
                                      </p:cBhvr>
                                      <p:to>
                                        <p:strVal val="visible"/>
                                      </p:to>
                                    </p:set>
                                    <p:animEffect transition="in" filter="blinds(horizontal)">
                                      <p:cBhvr>
                                        <p:cTn id="57" dur="500"/>
                                        <p:tgtEl>
                                          <p:spTgt spid="11268">
                                            <p:txEl>
                                              <p:pRg st="11" end="11"/>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nodeType="clickEffect">
                                  <p:stCondLst>
                                    <p:cond delay="0"/>
                                  </p:stCondLst>
                                  <p:childTnLst>
                                    <p:set>
                                      <p:cBhvr>
                                        <p:cTn id="61" dur="1" fill="hold">
                                          <p:stCondLst>
                                            <p:cond delay="0"/>
                                          </p:stCondLst>
                                        </p:cTn>
                                        <p:tgtEl>
                                          <p:spTgt spid="11268">
                                            <p:txEl>
                                              <p:pRg st="12" end="12"/>
                                            </p:txEl>
                                          </p:spTgt>
                                        </p:tgtEl>
                                        <p:attrNameLst>
                                          <p:attrName>style.visibility</p:attrName>
                                        </p:attrNameLst>
                                      </p:cBhvr>
                                      <p:to>
                                        <p:strVal val="visible"/>
                                      </p:to>
                                    </p:set>
                                    <p:animEffect transition="in" filter="blinds(horizontal)">
                                      <p:cBhvr>
                                        <p:cTn id="62" dur="500"/>
                                        <p:tgtEl>
                                          <p:spTgt spid="11268">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4"/>
          <p:cNvPicPr>
            <a:picLocks noChangeAspect="1" noChangeArrowheads="1"/>
          </p:cNvPicPr>
          <p:nvPr/>
        </p:nvPicPr>
        <p:blipFill>
          <a:blip r:embed="rId2" cstate="print"/>
          <a:srcRect/>
          <a:stretch>
            <a:fillRect/>
          </a:stretch>
        </p:blipFill>
        <p:spPr bwMode="auto">
          <a:xfrm>
            <a:off x="762000" y="1752600"/>
            <a:ext cx="7362825" cy="3505200"/>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Line 2"/>
          <p:cNvSpPr>
            <a:spLocks noChangeShapeType="1"/>
          </p:cNvSpPr>
          <p:nvPr/>
        </p:nvSpPr>
        <p:spPr bwMode="auto">
          <a:xfrm>
            <a:off x="1222375" y="1268413"/>
            <a:ext cx="7921625" cy="0"/>
          </a:xfrm>
          <a:prstGeom prst="line">
            <a:avLst/>
          </a:prstGeom>
          <a:noFill/>
          <a:ln w="38100">
            <a:solidFill>
              <a:srgbClr val="3366FF">
                <a:alpha val="39999"/>
              </a:srgbClr>
            </a:solidFill>
            <a:round/>
            <a:headEnd/>
            <a:tailEnd/>
          </a:ln>
        </p:spPr>
        <p:txBody>
          <a:bodyPr/>
          <a:lstStyle/>
          <a:p>
            <a:endParaRPr lang="ar-SA"/>
          </a:p>
        </p:txBody>
      </p:sp>
      <p:sp>
        <p:nvSpPr>
          <p:cNvPr id="16387" name="Text Box 3"/>
          <p:cNvSpPr txBox="1">
            <a:spLocks noChangeArrowheads="1"/>
          </p:cNvSpPr>
          <p:nvPr/>
        </p:nvSpPr>
        <p:spPr bwMode="auto">
          <a:xfrm>
            <a:off x="1258888" y="549275"/>
            <a:ext cx="7489825" cy="579438"/>
          </a:xfrm>
          <a:prstGeom prst="rect">
            <a:avLst/>
          </a:prstGeom>
          <a:noFill/>
          <a:ln w="9525">
            <a:noFill/>
            <a:miter lim="800000"/>
            <a:headEnd/>
            <a:tailEnd/>
          </a:ln>
        </p:spPr>
        <p:txBody>
          <a:bodyPr>
            <a:spAutoFit/>
          </a:bodyPr>
          <a:lstStyle/>
          <a:p>
            <a:pPr algn="l" rtl="1">
              <a:spcBef>
                <a:spcPct val="50000"/>
              </a:spcBef>
            </a:pPr>
            <a:r>
              <a:rPr lang="en-US" sz="3200">
                <a:solidFill>
                  <a:schemeClr val="accent2"/>
                </a:solidFill>
                <a:latin typeface="Tahoma" pitchFamily="34" charset="0"/>
              </a:rPr>
              <a:t>Interaction Diagrams</a:t>
            </a:r>
          </a:p>
        </p:txBody>
      </p:sp>
      <p:sp>
        <p:nvSpPr>
          <p:cNvPr id="39940" name="Text Box 4"/>
          <p:cNvSpPr txBox="1">
            <a:spLocks noChangeArrowheads="1"/>
          </p:cNvSpPr>
          <p:nvPr/>
        </p:nvSpPr>
        <p:spPr bwMode="auto">
          <a:xfrm>
            <a:off x="611188" y="1743075"/>
            <a:ext cx="8229600" cy="2862322"/>
          </a:xfrm>
          <a:prstGeom prst="rect">
            <a:avLst/>
          </a:prstGeom>
          <a:noFill/>
          <a:ln w="9525">
            <a:noFill/>
            <a:miter lim="800000"/>
            <a:headEnd/>
            <a:tailEnd/>
          </a:ln>
        </p:spPr>
        <p:txBody>
          <a:bodyPr>
            <a:spAutoFit/>
          </a:bodyPr>
          <a:lstStyle/>
          <a:p>
            <a:pPr algn="just">
              <a:buFontTx/>
              <a:buChar char="•"/>
            </a:pPr>
            <a:r>
              <a:rPr lang="en-US" sz="2000" dirty="0">
                <a:solidFill>
                  <a:srgbClr val="000099"/>
                </a:solidFill>
                <a:latin typeface="Tahoma" pitchFamily="34" charset="0"/>
              </a:rPr>
              <a:t> The steps involved in creating them:</a:t>
            </a:r>
          </a:p>
          <a:p>
            <a:pPr lvl="1" algn="just"/>
            <a:r>
              <a:rPr lang="en-US" sz="2000" dirty="0">
                <a:solidFill>
                  <a:srgbClr val="000099"/>
                </a:solidFill>
                <a:latin typeface="Tahoma" pitchFamily="34" charset="0"/>
              </a:rPr>
              <a:t>		- Find the </a:t>
            </a:r>
            <a:r>
              <a:rPr lang="en-US" sz="2000" i="1" dirty="0">
                <a:solidFill>
                  <a:srgbClr val="CC0066"/>
                </a:solidFill>
                <a:latin typeface="Tahoma" pitchFamily="34" charset="0"/>
              </a:rPr>
              <a:t>Objects</a:t>
            </a:r>
            <a:r>
              <a:rPr lang="en-US" sz="2000" dirty="0">
                <a:solidFill>
                  <a:srgbClr val="000099"/>
                </a:solidFill>
                <a:latin typeface="Tahoma" pitchFamily="34" charset="0"/>
              </a:rPr>
              <a:t> </a:t>
            </a:r>
          </a:p>
          <a:p>
            <a:pPr lvl="1" algn="just"/>
            <a:r>
              <a:rPr lang="en-US" sz="2000" dirty="0">
                <a:solidFill>
                  <a:srgbClr val="000099"/>
                </a:solidFill>
                <a:latin typeface="Tahoma" pitchFamily="34" charset="0"/>
              </a:rPr>
              <a:t>			(Examine the nouns in the flow of events)</a:t>
            </a:r>
          </a:p>
          <a:p>
            <a:pPr lvl="1" algn="just"/>
            <a:r>
              <a:rPr lang="en-US" sz="2000" dirty="0">
                <a:solidFill>
                  <a:srgbClr val="000099"/>
                </a:solidFill>
                <a:latin typeface="Tahoma" pitchFamily="34" charset="0"/>
              </a:rPr>
              <a:t>		- Finding the </a:t>
            </a:r>
            <a:r>
              <a:rPr lang="en-US" sz="2000" i="1" dirty="0">
                <a:solidFill>
                  <a:srgbClr val="CC0066"/>
                </a:solidFill>
                <a:latin typeface="Tahoma" pitchFamily="34" charset="0"/>
              </a:rPr>
              <a:t>Actors</a:t>
            </a:r>
          </a:p>
          <a:p>
            <a:pPr lvl="1" algn="just"/>
            <a:r>
              <a:rPr lang="en-US" sz="2000" dirty="0">
                <a:solidFill>
                  <a:srgbClr val="000099"/>
                </a:solidFill>
                <a:latin typeface="Tahoma" pitchFamily="34" charset="0"/>
              </a:rPr>
              <a:t>			(External stimulus (who or what) that starts 			flow of 	events)</a:t>
            </a:r>
          </a:p>
          <a:p>
            <a:pPr lvl="1" algn="just"/>
            <a:r>
              <a:rPr lang="en-US" sz="2000" dirty="0">
                <a:solidFill>
                  <a:srgbClr val="000099"/>
                </a:solidFill>
                <a:latin typeface="Tahoma" pitchFamily="34" charset="0"/>
              </a:rPr>
              <a:t>		- Add </a:t>
            </a:r>
            <a:r>
              <a:rPr lang="en-US" sz="2000" i="1" dirty="0">
                <a:solidFill>
                  <a:srgbClr val="CC0066"/>
                </a:solidFill>
                <a:latin typeface="Tahoma" pitchFamily="34" charset="0"/>
              </a:rPr>
              <a:t>Messages</a:t>
            </a:r>
          </a:p>
          <a:p>
            <a:pPr lvl="1" algn="just"/>
            <a:r>
              <a:rPr lang="en-US" sz="2000" i="1" dirty="0">
                <a:solidFill>
                  <a:srgbClr val="CC0066"/>
                </a:solidFill>
                <a:latin typeface="Tahoma" pitchFamily="34" charset="0"/>
              </a:rPr>
              <a:t>			</a:t>
            </a:r>
            <a:r>
              <a:rPr lang="en-US" sz="2000" dirty="0">
                <a:solidFill>
                  <a:srgbClr val="000099"/>
                </a:solidFill>
                <a:latin typeface="Tahoma" pitchFamily="34" charset="0"/>
              </a:rPr>
              <a:t>(Communication)</a:t>
            </a:r>
          </a:p>
          <a:p>
            <a:pPr lvl="1" algn="just"/>
            <a:r>
              <a:rPr lang="en-US" sz="2000" dirty="0">
                <a:solidFill>
                  <a:srgbClr val="000099"/>
                </a:solidFill>
                <a:latin typeface="Tahoma" pitchFamily="34" charset="0"/>
              </a:rPr>
              <a:t>		</a:t>
            </a:r>
            <a:endParaRPr lang="ar-EG" sz="2000" dirty="0">
              <a:solidFill>
                <a:srgbClr val="000099"/>
              </a:solidFill>
              <a:latin typeface="Tahoma" pitchFamily="34" charset="0"/>
            </a:endParaRPr>
          </a:p>
        </p:txBody>
      </p:sp>
      <p:sp>
        <p:nvSpPr>
          <p:cNvPr id="16389" name="Line 5"/>
          <p:cNvSpPr>
            <a:spLocks noChangeShapeType="1"/>
          </p:cNvSpPr>
          <p:nvPr/>
        </p:nvSpPr>
        <p:spPr bwMode="auto">
          <a:xfrm>
            <a:off x="0" y="304800"/>
            <a:ext cx="7921625" cy="0"/>
          </a:xfrm>
          <a:prstGeom prst="line">
            <a:avLst/>
          </a:prstGeom>
          <a:noFill/>
          <a:ln w="38100">
            <a:solidFill>
              <a:srgbClr val="3366FF">
                <a:alpha val="39999"/>
              </a:srgbClr>
            </a:solidFill>
            <a:round/>
            <a:headEnd/>
            <a:tailEnd/>
          </a:ln>
        </p:spPr>
        <p:txBody>
          <a:bodyPr/>
          <a:lstStyle/>
          <a:p>
            <a:endParaRPr lang="ar-SA"/>
          </a:p>
        </p:txBody>
      </p:sp>
      <p:sp>
        <p:nvSpPr>
          <p:cNvPr id="16390" name="Line 6"/>
          <p:cNvSpPr>
            <a:spLocks noChangeShapeType="1"/>
          </p:cNvSpPr>
          <p:nvPr/>
        </p:nvSpPr>
        <p:spPr bwMode="auto">
          <a:xfrm>
            <a:off x="228600" y="0"/>
            <a:ext cx="0" cy="6858000"/>
          </a:xfrm>
          <a:prstGeom prst="line">
            <a:avLst/>
          </a:prstGeom>
          <a:noFill/>
          <a:ln w="38100">
            <a:solidFill>
              <a:srgbClr val="3366FF">
                <a:alpha val="39999"/>
              </a:srgbClr>
            </a:solidFill>
            <a:round/>
            <a:headEnd/>
            <a:tailEnd/>
          </a:ln>
        </p:spPr>
        <p:txBody>
          <a:bodyPr/>
          <a:lstStyle/>
          <a:p>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9940">
                                            <p:txEl>
                                              <p:pRg st="0" end="0"/>
                                            </p:txEl>
                                          </p:spTgt>
                                        </p:tgtEl>
                                        <p:attrNameLst>
                                          <p:attrName>style.visibility</p:attrName>
                                        </p:attrNameLst>
                                      </p:cBhvr>
                                      <p:to>
                                        <p:strVal val="visible"/>
                                      </p:to>
                                    </p:set>
                                    <p:animEffect transition="in" filter="blinds(horizontal)">
                                      <p:cBhvr>
                                        <p:cTn id="7" dur="500"/>
                                        <p:tgtEl>
                                          <p:spTgt spid="3994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9940">
                                            <p:txEl>
                                              <p:pRg st="1" end="1"/>
                                            </p:txEl>
                                          </p:spTgt>
                                        </p:tgtEl>
                                        <p:attrNameLst>
                                          <p:attrName>style.visibility</p:attrName>
                                        </p:attrNameLst>
                                      </p:cBhvr>
                                      <p:to>
                                        <p:strVal val="visible"/>
                                      </p:to>
                                    </p:set>
                                    <p:animEffect transition="in" filter="blinds(horizontal)">
                                      <p:cBhvr>
                                        <p:cTn id="12" dur="500"/>
                                        <p:tgtEl>
                                          <p:spTgt spid="3994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9940">
                                            <p:txEl>
                                              <p:pRg st="2" end="2"/>
                                            </p:txEl>
                                          </p:spTgt>
                                        </p:tgtEl>
                                        <p:attrNameLst>
                                          <p:attrName>style.visibility</p:attrName>
                                        </p:attrNameLst>
                                      </p:cBhvr>
                                      <p:to>
                                        <p:strVal val="visible"/>
                                      </p:to>
                                    </p:set>
                                    <p:animEffect transition="in" filter="blinds(horizontal)">
                                      <p:cBhvr>
                                        <p:cTn id="17" dur="500"/>
                                        <p:tgtEl>
                                          <p:spTgt spid="3994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9940">
                                            <p:txEl>
                                              <p:pRg st="3" end="3"/>
                                            </p:txEl>
                                          </p:spTgt>
                                        </p:tgtEl>
                                        <p:attrNameLst>
                                          <p:attrName>style.visibility</p:attrName>
                                        </p:attrNameLst>
                                      </p:cBhvr>
                                      <p:to>
                                        <p:strVal val="visible"/>
                                      </p:to>
                                    </p:set>
                                    <p:animEffect transition="in" filter="blinds(horizontal)">
                                      <p:cBhvr>
                                        <p:cTn id="22" dur="500"/>
                                        <p:tgtEl>
                                          <p:spTgt spid="3994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9940">
                                            <p:txEl>
                                              <p:pRg st="4" end="4"/>
                                            </p:txEl>
                                          </p:spTgt>
                                        </p:tgtEl>
                                        <p:attrNameLst>
                                          <p:attrName>style.visibility</p:attrName>
                                        </p:attrNameLst>
                                      </p:cBhvr>
                                      <p:to>
                                        <p:strVal val="visible"/>
                                      </p:to>
                                    </p:set>
                                    <p:animEffect transition="in" filter="blinds(horizontal)">
                                      <p:cBhvr>
                                        <p:cTn id="27" dur="500"/>
                                        <p:tgtEl>
                                          <p:spTgt spid="39940">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9940">
                                            <p:txEl>
                                              <p:pRg st="5" end="5"/>
                                            </p:txEl>
                                          </p:spTgt>
                                        </p:tgtEl>
                                        <p:attrNameLst>
                                          <p:attrName>style.visibility</p:attrName>
                                        </p:attrNameLst>
                                      </p:cBhvr>
                                      <p:to>
                                        <p:strVal val="visible"/>
                                      </p:to>
                                    </p:set>
                                    <p:animEffect transition="in" filter="blinds(horizontal)">
                                      <p:cBhvr>
                                        <p:cTn id="32" dur="500"/>
                                        <p:tgtEl>
                                          <p:spTgt spid="39940">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9940">
                                            <p:txEl>
                                              <p:pRg st="6" end="6"/>
                                            </p:txEl>
                                          </p:spTgt>
                                        </p:tgtEl>
                                        <p:attrNameLst>
                                          <p:attrName>style.visibility</p:attrName>
                                        </p:attrNameLst>
                                      </p:cBhvr>
                                      <p:to>
                                        <p:strVal val="visible"/>
                                      </p:to>
                                    </p:set>
                                    <p:animEffect transition="in" filter="blinds(horizontal)">
                                      <p:cBhvr>
                                        <p:cTn id="37" dur="500"/>
                                        <p:tgtEl>
                                          <p:spTgt spid="39940">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39940">
                                            <p:txEl>
                                              <p:pRg st="7" end="7"/>
                                            </p:txEl>
                                          </p:spTgt>
                                        </p:tgtEl>
                                        <p:attrNameLst>
                                          <p:attrName>style.visibility</p:attrName>
                                        </p:attrNameLst>
                                      </p:cBhvr>
                                      <p:to>
                                        <p:strVal val="visible"/>
                                      </p:to>
                                    </p:set>
                                    <p:animEffect transition="in" filter="blinds(horizontal)">
                                      <p:cBhvr>
                                        <p:cTn id="42" dur="500"/>
                                        <p:tgtEl>
                                          <p:spTgt spid="39940">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Line 2"/>
          <p:cNvSpPr>
            <a:spLocks noChangeShapeType="1"/>
          </p:cNvSpPr>
          <p:nvPr/>
        </p:nvSpPr>
        <p:spPr bwMode="auto">
          <a:xfrm>
            <a:off x="1222375" y="1268413"/>
            <a:ext cx="7921625" cy="0"/>
          </a:xfrm>
          <a:prstGeom prst="line">
            <a:avLst/>
          </a:prstGeom>
          <a:noFill/>
          <a:ln w="38100">
            <a:solidFill>
              <a:srgbClr val="3366FF">
                <a:alpha val="39999"/>
              </a:srgbClr>
            </a:solidFill>
            <a:round/>
            <a:headEnd/>
            <a:tailEnd/>
          </a:ln>
        </p:spPr>
        <p:txBody>
          <a:bodyPr/>
          <a:lstStyle/>
          <a:p>
            <a:endParaRPr lang="ar-SA"/>
          </a:p>
        </p:txBody>
      </p:sp>
      <p:sp>
        <p:nvSpPr>
          <p:cNvPr id="17411" name="Text Box 3"/>
          <p:cNvSpPr txBox="1">
            <a:spLocks noChangeArrowheads="1"/>
          </p:cNvSpPr>
          <p:nvPr/>
        </p:nvSpPr>
        <p:spPr bwMode="auto">
          <a:xfrm>
            <a:off x="1258888" y="549275"/>
            <a:ext cx="7489825" cy="579438"/>
          </a:xfrm>
          <a:prstGeom prst="rect">
            <a:avLst/>
          </a:prstGeom>
          <a:noFill/>
          <a:ln w="9525">
            <a:noFill/>
            <a:miter lim="800000"/>
            <a:headEnd/>
            <a:tailEnd/>
          </a:ln>
        </p:spPr>
        <p:txBody>
          <a:bodyPr>
            <a:spAutoFit/>
          </a:bodyPr>
          <a:lstStyle/>
          <a:p>
            <a:pPr algn="l" rtl="1">
              <a:spcBef>
                <a:spcPct val="50000"/>
              </a:spcBef>
            </a:pPr>
            <a:r>
              <a:rPr lang="en-US" sz="3200">
                <a:solidFill>
                  <a:schemeClr val="accent2"/>
                </a:solidFill>
                <a:latin typeface="Tahoma" pitchFamily="34" charset="0"/>
              </a:rPr>
              <a:t>Sequence Diagrams</a:t>
            </a:r>
          </a:p>
        </p:txBody>
      </p:sp>
      <p:sp>
        <p:nvSpPr>
          <p:cNvPr id="40964" name="Text Box 4"/>
          <p:cNvSpPr txBox="1">
            <a:spLocks noChangeArrowheads="1"/>
          </p:cNvSpPr>
          <p:nvPr/>
        </p:nvSpPr>
        <p:spPr bwMode="auto">
          <a:xfrm>
            <a:off x="611188" y="1743075"/>
            <a:ext cx="8229600" cy="4664075"/>
          </a:xfrm>
          <a:prstGeom prst="rect">
            <a:avLst/>
          </a:prstGeom>
          <a:noFill/>
          <a:ln w="9525">
            <a:noFill/>
            <a:miter lim="800000"/>
            <a:headEnd/>
            <a:tailEnd/>
          </a:ln>
        </p:spPr>
        <p:txBody>
          <a:bodyPr>
            <a:spAutoFit/>
          </a:bodyPr>
          <a:lstStyle/>
          <a:p>
            <a:pPr algn="just">
              <a:buFontTx/>
              <a:buChar char="•"/>
            </a:pPr>
            <a:r>
              <a:rPr lang="en-US" sz="2000">
                <a:solidFill>
                  <a:srgbClr val="000099"/>
                </a:solidFill>
                <a:latin typeface="Tahoma" pitchFamily="34" charset="0"/>
              </a:rPr>
              <a:t> Sequence diagrams are interaction diagrams </a:t>
            </a:r>
            <a:r>
              <a:rPr lang="en-US" sz="2000" i="1">
                <a:solidFill>
                  <a:srgbClr val="CC0066"/>
                </a:solidFill>
                <a:latin typeface="Tahoma" pitchFamily="34" charset="0"/>
              </a:rPr>
              <a:t>ordered by time</a:t>
            </a:r>
          </a:p>
          <a:p>
            <a:pPr algn="just"/>
            <a:endParaRPr lang="en-US" sz="2000" i="1">
              <a:solidFill>
                <a:srgbClr val="CC0066"/>
              </a:solidFill>
              <a:latin typeface="Tahoma" pitchFamily="34" charset="0"/>
            </a:endParaRPr>
          </a:p>
          <a:p>
            <a:pPr algn="just">
              <a:buFontTx/>
              <a:buChar char="•"/>
            </a:pPr>
            <a:r>
              <a:rPr lang="en-US" sz="2000">
                <a:solidFill>
                  <a:srgbClr val="000099"/>
                </a:solidFill>
                <a:latin typeface="Tahoma" pitchFamily="34" charset="0"/>
              </a:rPr>
              <a:t> Each diagram represent one of the flows through a use case</a:t>
            </a:r>
          </a:p>
          <a:p>
            <a:pPr algn="just">
              <a:buFontTx/>
              <a:buChar char="•"/>
            </a:pPr>
            <a:endParaRPr lang="en-US" sz="2000">
              <a:solidFill>
                <a:srgbClr val="000099"/>
              </a:solidFill>
              <a:latin typeface="Tahoma" pitchFamily="34" charset="0"/>
            </a:endParaRPr>
          </a:p>
          <a:p>
            <a:pPr algn="just">
              <a:buFontTx/>
              <a:buChar char="•"/>
            </a:pPr>
            <a:r>
              <a:rPr lang="en-US" sz="2000">
                <a:solidFill>
                  <a:srgbClr val="000099"/>
                </a:solidFill>
                <a:latin typeface="Tahoma" pitchFamily="34" charset="0"/>
              </a:rPr>
              <a:t>Sequence Diagram users:</a:t>
            </a:r>
          </a:p>
          <a:p>
            <a:pPr lvl="1" algn="just">
              <a:buFontTx/>
              <a:buChar char="•"/>
            </a:pPr>
            <a:r>
              <a:rPr lang="en-US" sz="2000" b="1" i="1">
                <a:solidFill>
                  <a:srgbClr val="CC0066"/>
                </a:solidFill>
                <a:latin typeface="Tahoma" pitchFamily="34" charset="0"/>
              </a:rPr>
              <a:t>Users</a:t>
            </a:r>
            <a:r>
              <a:rPr lang="en-US" sz="2000">
                <a:solidFill>
                  <a:srgbClr val="000099"/>
                </a:solidFill>
                <a:latin typeface="Tahoma" pitchFamily="34" charset="0"/>
              </a:rPr>
              <a:t> can look at these diagrams to see the specifics of their business processing</a:t>
            </a:r>
          </a:p>
          <a:p>
            <a:pPr algn="just">
              <a:buFontTx/>
              <a:buChar char="•"/>
            </a:pPr>
            <a:endParaRPr lang="en-US" sz="2000">
              <a:solidFill>
                <a:srgbClr val="000099"/>
              </a:solidFill>
              <a:latin typeface="Tahoma" pitchFamily="34" charset="0"/>
            </a:endParaRPr>
          </a:p>
          <a:p>
            <a:pPr lvl="1" algn="just">
              <a:buFontTx/>
              <a:buChar char="•"/>
            </a:pPr>
            <a:r>
              <a:rPr lang="en-US" sz="2000" b="1" i="1">
                <a:solidFill>
                  <a:srgbClr val="CC0066"/>
                </a:solidFill>
                <a:latin typeface="Tahoma" pitchFamily="34" charset="0"/>
              </a:rPr>
              <a:t>Analysts</a:t>
            </a:r>
            <a:r>
              <a:rPr lang="en-US" sz="2000">
                <a:solidFill>
                  <a:srgbClr val="000099"/>
                </a:solidFill>
                <a:latin typeface="Tahoma" pitchFamily="34" charset="0"/>
              </a:rPr>
              <a:t> see the flow of processing in the Sequence diagrams</a:t>
            </a:r>
          </a:p>
          <a:p>
            <a:pPr algn="just">
              <a:buFontTx/>
              <a:buChar char="•"/>
            </a:pPr>
            <a:endParaRPr lang="en-US" sz="2000">
              <a:solidFill>
                <a:srgbClr val="000099"/>
              </a:solidFill>
              <a:latin typeface="Tahoma" pitchFamily="34" charset="0"/>
            </a:endParaRPr>
          </a:p>
          <a:p>
            <a:pPr lvl="1" algn="just">
              <a:buFontTx/>
              <a:buChar char="•"/>
            </a:pPr>
            <a:r>
              <a:rPr lang="en-US" sz="2000" b="1" i="1">
                <a:solidFill>
                  <a:srgbClr val="CC0066"/>
                </a:solidFill>
                <a:latin typeface="Tahoma" pitchFamily="34" charset="0"/>
              </a:rPr>
              <a:t>Developers</a:t>
            </a:r>
            <a:r>
              <a:rPr lang="en-US" sz="2000">
                <a:solidFill>
                  <a:srgbClr val="000099"/>
                </a:solidFill>
                <a:latin typeface="Tahoma" pitchFamily="34" charset="0"/>
              </a:rPr>
              <a:t> see objects that need to be developed and operations for those objects</a:t>
            </a:r>
          </a:p>
          <a:p>
            <a:pPr algn="just">
              <a:buFontTx/>
              <a:buChar char="•"/>
            </a:pPr>
            <a:endParaRPr lang="en-US" sz="2000">
              <a:solidFill>
                <a:srgbClr val="000099"/>
              </a:solidFill>
              <a:latin typeface="Tahoma" pitchFamily="34" charset="0"/>
            </a:endParaRPr>
          </a:p>
          <a:p>
            <a:pPr lvl="1" algn="just">
              <a:buFontTx/>
              <a:buChar char="•"/>
            </a:pPr>
            <a:r>
              <a:rPr lang="en-US" sz="2000" b="1" i="1">
                <a:solidFill>
                  <a:srgbClr val="CC0066"/>
                </a:solidFill>
                <a:latin typeface="Tahoma" pitchFamily="34" charset="0"/>
              </a:rPr>
              <a:t>Quality</a:t>
            </a:r>
            <a:r>
              <a:rPr lang="en-US" sz="2000" b="1">
                <a:solidFill>
                  <a:srgbClr val="000099"/>
                </a:solidFill>
                <a:latin typeface="Tahoma" pitchFamily="34" charset="0"/>
              </a:rPr>
              <a:t> </a:t>
            </a:r>
            <a:r>
              <a:rPr lang="en-US" sz="2000" b="1" i="1">
                <a:solidFill>
                  <a:srgbClr val="CC0066"/>
                </a:solidFill>
                <a:latin typeface="Tahoma" pitchFamily="34" charset="0"/>
              </a:rPr>
              <a:t>assurance</a:t>
            </a:r>
            <a:r>
              <a:rPr lang="en-US" sz="2000" b="1">
                <a:solidFill>
                  <a:srgbClr val="000099"/>
                </a:solidFill>
                <a:latin typeface="Tahoma" pitchFamily="34" charset="0"/>
              </a:rPr>
              <a:t> </a:t>
            </a:r>
            <a:r>
              <a:rPr lang="en-US" sz="2000" b="1" i="1">
                <a:solidFill>
                  <a:srgbClr val="CC0066"/>
                </a:solidFill>
                <a:latin typeface="Tahoma" pitchFamily="34" charset="0"/>
              </a:rPr>
              <a:t>engineers</a:t>
            </a:r>
            <a:r>
              <a:rPr lang="en-US" sz="2000">
                <a:solidFill>
                  <a:srgbClr val="000099"/>
                </a:solidFill>
                <a:latin typeface="Tahoma" pitchFamily="34" charset="0"/>
              </a:rPr>
              <a:t> can see the details of the process and develop test cases based on the processing</a:t>
            </a:r>
          </a:p>
        </p:txBody>
      </p:sp>
      <p:sp>
        <p:nvSpPr>
          <p:cNvPr id="17413" name="Line 5"/>
          <p:cNvSpPr>
            <a:spLocks noChangeShapeType="1"/>
          </p:cNvSpPr>
          <p:nvPr/>
        </p:nvSpPr>
        <p:spPr bwMode="auto">
          <a:xfrm>
            <a:off x="0" y="304800"/>
            <a:ext cx="7921625" cy="0"/>
          </a:xfrm>
          <a:prstGeom prst="line">
            <a:avLst/>
          </a:prstGeom>
          <a:noFill/>
          <a:ln w="38100">
            <a:solidFill>
              <a:srgbClr val="3366FF">
                <a:alpha val="39999"/>
              </a:srgbClr>
            </a:solidFill>
            <a:round/>
            <a:headEnd/>
            <a:tailEnd/>
          </a:ln>
        </p:spPr>
        <p:txBody>
          <a:bodyPr/>
          <a:lstStyle/>
          <a:p>
            <a:endParaRPr lang="ar-SA"/>
          </a:p>
        </p:txBody>
      </p:sp>
      <p:sp>
        <p:nvSpPr>
          <p:cNvPr id="17414" name="Line 6"/>
          <p:cNvSpPr>
            <a:spLocks noChangeShapeType="1"/>
          </p:cNvSpPr>
          <p:nvPr/>
        </p:nvSpPr>
        <p:spPr bwMode="auto">
          <a:xfrm>
            <a:off x="228600" y="0"/>
            <a:ext cx="0" cy="6858000"/>
          </a:xfrm>
          <a:prstGeom prst="line">
            <a:avLst/>
          </a:prstGeom>
          <a:noFill/>
          <a:ln w="38100">
            <a:solidFill>
              <a:srgbClr val="3366FF">
                <a:alpha val="39999"/>
              </a:srgbClr>
            </a:solidFill>
            <a:round/>
            <a:headEnd/>
            <a:tailEnd/>
          </a:ln>
        </p:spPr>
        <p:txBody>
          <a:bodyPr/>
          <a:lstStyle/>
          <a:p>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0964">
                                            <p:txEl>
                                              <p:pRg st="0" end="0"/>
                                            </p:txEl>
                                          </p:spTgt>
                                        </p:tgtEl>
                                        <p:attrNameLst>
                                          <p:attrName>style.visibility</p:attrName>
                                        </p:attrNameLst>
                                      </p:cBhvr>
                                      <p:to>
                                        <p:strVal val="visible"/>
                                      </p:to>
                                    </p:set>
                                    <p:animEffect transition="in" filter="blinds(horizontal)">
                                      <p:cBhvr>
                                        <p:cTn id="7" dur="500"/>
                                        <p:tgtEl>
                                          <p:spTgt spid="4096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0964">
                                            <p:txEl>
                                              <p:pRg st="2" end="2"/>
                                            </p:txEl>
                                          </p:spTgt>
                                        </p:tgtEl>
                                        <p:attrNameLst>
                                          <p:attrName>style.visibility</p:attrName>
                                        </p:attrNameLst>
                                      </p:cBhvr>
                                      <p:to>
                                        <p:strVal val="visible"/>
                                      </p:to>
                                    </p:set>
                                    <p:animEffect transition="in" filter="blinds(horizontal)">
                                      <p:cBhvr>
                                        <p:cTn id="12" dur="500"/>
                                        <p:tgtEl>
                                          <p:spTgt spid="4096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0964">
                                            <p:txEl>
                                              <p:pRg st="4" end="4"/>
                                            </p:txEl>
                                          </p:spTgt>
                                        </p:tgtEl>
                                        <p:attrNameLst>
                                          <p:attrName>style.visibility</p:attrName>
                                        </p:attrNameLst>
                                      </p:cBhvr>
                                      <p:to>
                                        <p:strVal val="visible"/>
                                      </p:to>
                                    </p:set>
                                    <p:animEffect transition="in" filter="blinds(horizontal)">
                                      <p:cBhvr>
                                        <p:cTn id="17" dur="500"/>
                                        <p:tgtEl>
                                          <p:spTgt spid="40964">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40964">
                                            <p:txEl>
                                              <p:pRg st="5" end="5"/>
                                            </p:txEl>
                                          </p:spTgt>
                                        </p:tgtEl>
                                        <p:attrNameLst>
                                          <p:attrName>style.visibility</p:attrName>
                                        </p:attrNameLst>
                                      </p:cBhvr>
                                      <p:to>
                                        <p:strVal val="visible"/>
                                      </p:to>
                                    </p:set>
                                    <p:animEffect transition="in" filter="blinds(horizontal)">
                                      <p:cBhvr>
                                        <p:cTn id="22" dur="500"/>
                                        <p:tgtEl>
                                          <p:spTgt spid="40964">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40964">
                                            <p:txEl>
                                              <p:pRg st="7" end="7"/>
                                            </p:txEl>
                                          </p:spTgt>
                                        </p:tgtEl>
                                        <p:attrNameLst>
                                          <p:attrName>style.visibility</p:attrName>
                                        </p:attrNameLst>
                                      </p:cBhvr>
                                      <p:to>
                                        <p:strVal val="visible"/>
                                      </p:to>
                                    </p:set>
                                    <p:animEffect transition="in" filter="blinds(horizontal)">
                                      <p:cBhvr>
                                        <p:cTn id="27" dur="500"/>
                                        <p:tgtEl>
                                          <p:spTgt spid="40964">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40964">
                                            <p:txEl>
                                              <p:pRg st="9" end="9"/>
                                            </p:txEl>
                                          </p:spTgt>
                                        </p:tgtEl>
                                        <p:attrNameLst>
                                          <p:attrName>style.visibility</p:attrName>
                                        </p:attrNameLst>
                                      </p:cBhvr>
                                      <p:to>
                                        <p:strVal val="visible"/>
                                      </p:to>
                                    </p:set>
                                    <p:animEffect transition="in" filter="blinds(horizontal)">
                                      <p:cBhvr>
                                        <p:cTn id="32" dur="500"/>
                                        <p:tgtEl>
                                          <p:spTgt spid="40964">
                                            <p:txEl>
                                              <p:pRg st="9" end="9"/>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40964">
                                            <p:txEl>
                                              <p:pRg st="11" end="11"/>
                                            </p:txEl>
                                          </p:spTgt>
                                        </p:tgtEl>
                                        <p:attrNameLst>
                                          <p:attrName>style.visibility</p:attrName>
                                        </p:attrNameLst>
                                      </p:cBhvr>
                                      <p:to>
                                        <p:strVal val="visible"/>
                                      </p:to>
                                    </p:set>
                                    <p:animEffect transition="in" filter="blinds(horizontal)">
                                      <p:cBhvr>
                                        <p:cTn id="37" dur="500"/>
                                        <p:tgtEl>
                                          <p:spTgt spid="40964">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Line 2"/>
          <p:cNvSpPr>
            <a:spLocks noChangeShapeType="1"/>
          </p:cNvSpPr>
          <p:nvPr/>
        </p:nvSpPr>
        <p:spPr bwMode="auto">
          <a:xfrm>
            <a:off x="1222375" y="1268413"/>
            <a:ext cx="7921625" cy="0"/>
          </a:xfrm>
          <a:prstGeom prst="line">
            <a:avLst/>
          </a:prstGeom>
          <a:noFill/>
          <a:ln w="38100">
            <a:solidFill>
              <a:srgbClr val="3366FF">
                <a:alpha val="39999"/>
              </a:srgbClr>
            </a:solidFill>
            <a:round/>
            <a:headEnd/>
            <a:tailEnd/>
          </a:ln>
        </p:spPr>
        <p:txBody>
          <a:bodyPr/>
          <a:lstStyle/>
          <a:p>
            <a:endParaRPr lang="ar-SA"/>
          </a:p>
        </p:txBody>
      </p:sp>
      <p:sp>
        <p:nvSpPr>
          <p:cNvPr id="18435" name="Text Box 3"/>
          <p:cNvSpPr txBox="1">
            <a:spLocks noChangeArrowheads="1"/>
          </p:cNvSpPr>
          <p:nvPr/>
        </p:nvSpPr>
        <p:spPr bwMode="auto">
          <a:xfrm>
            <a:off x="1258888" y="549275"/>
            <a:ext cx="7489825" cy="579438"/>
          </a:xfrm>
          <a:prstGeom prst="rect">
            <a:avLst/>
          </a:prstGeom>
          <a:noFill/>
          <a:ln w="9525">
            <a:noFill/>
            <a:miter lim="800000"/>
            <a:headEnd/>
            <a:tailEnd/>
          </a:ln>
        </p:spPr>
        <p:txBody>
          <a:bodyPr>
            <a:spAutoFit/>
          </a:bodyPr>
          <a:lstStyle/>
          <a:p>
            <a:pPr algn="l" rtl="1">
              <a:spcBef>
                <a:spcPct val="50000"/>
              </a:spcBef>
            </a:pPr>
            <a:r>
              <a:rPr lang="en-US" sz="3200">
                <a:solidFill>
                  <a:schemeClr val="accent2"/>
                </a:solidFill>
                <a:latin typeface="Tahoma" pitchFamily="34" charset="0"/>
              </a:rPr>
              <a:t>Sequence Diagrams</a:t>
            </a:r>
          </a:p>
        </p:txBody>
      </p:sp>
      <p:sp>
        <p:nvSpPr>
          <p:cNvPr id="62468" name="Text Box 4"/>
          <p:cNvSpPr txBox="1">
            <a:spLocks noChangeArrowheads="1"/>
          </p:cNvSpPr>
          <p:nvPr/>
        </p:nvSpPr>
        <p:spPr bwMode="auto">
          <a:xfrm>
            <a:off x="611188" y="1743075"/>
            <a:ext cx="8229600" cy="4664075"/>
          </a:xfrm>
          <a:prstGeom prst="rect">
            <a:avLst/>
          </a:prstGeom>
          <a:noFill/>
          <a:ln w="9525">
            <a:noFill/>
            <a:miter lim="800000"/>
            <a:headEnd/>
            <a:tailEnd/>
          </a:ln>
        </p:spPr>
        <p:txBody>
          <a:bodyPr>
            <a:spAutoFit/>
          </a:bodyPr>
          <a:lstStyle/>
          <a:p>
            <a:pPr algn="just"/>
            <a:endParaRPr lang="en-US" sz="2000" dirty="0">
              <a:solidFill>
                <a:srgbClr val="000099"/>
              </a:solidFill>
              <a:latin typeface="Tahoma" pitchFamily="34" charset="0"/>
            </a:endParaRPr>
          </a:p>
          <a:p>
            <a:pPr algn="just">
              <a:buFontTx/>
              <a:buChar char="•"/>
            </a:pPr>
            <a:r>
              <a:rPr lang="en-US" sz="2000" dirty="0">
                <a:solidFill>
                  <a:srgbClr val="000099"/>
                </a:solidFill>
                <a:latin typeface="Tahoma" pitchFamily="34" charset="0"/>
              </a:rPr>
              <a:t> </a:t>
            </a:r>
            <a:r>
              <a:rPr lang="en-US" sz="2000" b="1" u="sng" dirty="0">
                <a:solidFill>
                  <a:srgbClr val="000099"/>
                </a:solidFill>
                <a:latin typeface="Tahoma" pitchFamily="34" charset="0"/>
              </a:rPr>
              <a:t>Actors</a:t>
            </a:r>
            <a:r>
              <a:rPr lang="en-US" sz="2000" dirty="0">
                <a:solidFill>
                  <a:srgbClr val="000099"/>
                </a:solidFill>
                <a:latin typeface="Tahoma" pitchFamily="34" charset="0"/>
              </a:rPr>
              <a:t> and </a:t>
            </a:r>
            <a:r>
              <a:rPr lang="en-US" sz="2000" b="1" u="sng" dirty="0">
                <a:solidFill>
                  <a:srgbClr val="000099"/>
                </a:solidFill>
                <a:latin typeface="Tahoma" pitchFamily="34" charset="0"/>
              </a:rPr>
              <a:t>Objects</a:t>
            </a:r>
            <a:r>
              <a:rPr lang="en-US" sz="2000" dirty="0">
                <a:solidFill>
                  <a:srgbClr val="000099"/>
                </a:solidFill>
                <a:latin typeface="Tahoma" pitchFamily="34" charset="0"/>
              </a:rPr>
              <a:t> shown at the </a:t>
            </a:r>
            <a:r>
              <a:rPr lang="en-US" sz="2000" i="1" dirty="0">
                <a:solidFill>
                  <a:srgbClr val="CC0066"/>
                </a:solidFill>
                <a:latin typeface="Tahoma" pitchFamily="34" charset="0"/>
              </a:rPr>
              <a:t>top</a:t>
            </a:r>
            <a:r>
              <a:rPr lang="en-US" sz="2000" dirty="0">
                <a:solidFill>
                  <a:srgbClr val="000099"/>
                </a:solidFill>
                <a:latin typeface="Tahoma" pitchFamily="34" charset="0"/>
              </a:rPr>
              <a:t> of the diagram</a:t>
            </a:r>
          </a:p>
          <a:p>
            <a:pPr algn="just"/>
            <a:endParaRPr lang="en-US" sz="2000" dirty="0">
              <a:solidFill>
                <a:srgbClr val="000099"/>
              </a:solidFill>
              <a:latin typeface="Tahoma" pitchFamily="34" charset="0"/>
            </a:endParaRPr>
          </a:p>
          <a:p>
            <a:pPr algn="just">
              <a:buFontTx/>
              <a:buChar char="•"/>
            </a:pPr>
            <a:r>
              <a:rPr lang="en-US" sz="2000" dirty="0">
                <a:solidFill>
                  <a:srgbClr val="000099"/>
                </a:solidFill>
                <a:latin typeface="Tahoma" pitchFamily="34" charset="0"/>
              </a:rPr>
              <a:t> Each object has a </a:t>
            </a:r>
            <a:r>
              <a:rPr lang="en-US" sz="2000" b="1" i="1" u="sng" dirty="0">
                <a:solidFill>
                  <a:srgbClr val="CC0066"/>
                </a:solidFill>
                <a:latin typeface="Tahoma" pitchFamily="34" charset="0"/>
              </a:rPr>
              <a:t>lifeline</a:t>
            </a:r>
            <a:r>
              <a:rPr lang="en-US" sz="2000" dirty="0">
                <a:solidFill>
                  <a:srgbClr val="000099"/>
                </a:solidFill>
                <a:latin typeface="Tahoma" pitchFamily="34" charset="0"/>
              </a:rPr>
              <a:t>, drawn as a vertical dashed line below the object</a:t>
            </a:r>
          </a:p>
          <a:p>
            <a:pPr algn="just"/>
            <a:r>
              <a:rPr lang="en-US" sz="2000" dirty="0">
                <a:solidFill>
                  <a:srgbClr val="000099"/>
                </a:solidFill>
                <a:latin typeface="Tahoma" pitchFamily="34" charset="0"/>
              </a:rPr>
              <a:t> 	The lifeline begins </a:t>
            </a:r>
            <a:r>
              <a:rPr lang="en-US" sz="2000" i="1" dirty="0">
                <a:solidFill>
                  <a:srgbClr val="CC0066"/>
                </a:solidFill>
                <a:latin typeface="Tahoma" pitchFamily="34" charset="0"/>
              </a:rPr>
              <a:t>when</a:t>
            </a:r>
            <a:r>
              <a:rPr lang="en-US" sz="2000" dirty="0">
                <a:solidFill>
                  <a:srgbClr val="000099"/>
                </a:solidFill>
                <a:latin typeface="Tahoma" pitchFamily="34" charset="0"/>
              </a:rPr>
              <a:t> the object is instantiated and ends 	when the object is destroyed.</a:t>
            </a:r>
          </a:p>
          <a:p>
            <a:pPr algn="just"/>
            <a:endParaRPr lang="en-US" sz="2000" dirty="0">
              <a:solidFill>
                <a:srgbClr val="000099"/>
              </a:solidFill>
              <a:latin typeface="Tahoma" pitchFamily="34" charset="0"/>
            </a:endParaRPr>
          </a:p>
          <a:p>
            <a:pPr algn="just">
              <a:buFontTx/>
              <a:buChar char="•"/>
            </a:pPr>
            <a:r>
              <a:rPr lang="en-US" sz="2000" dirty="0">
                <a:solidFill>
                  <a:srgbClr val="000099"/>
                </a:solidFill>
                <a:latin typeface="Tahoma" pitchFamily="34" charset="0"/>
              </a:rPr>
              <a:t> A </a:t>
            </a:r>
            <a:r>
              <a:rPr lang="en-US" sz="2000" b="1" u="sng" dirty="0">
                <a:solidFill>
                  <a:srgbClr val="000099"/>
                </a:solidFill>
                <a:latin typeface="Tahoma" pitchFamily="34" charset="0"/>
              </a:rPr>
              <a:t>Message</a:t>
            </a:r>
            <a:r>
              <a:rPr lang="en-US" sz="2000" dirty="0">
                <a:solidFill>
                  <a:srgbClr val="000099"/>
                </a:solidFill>
                <a:latin typeface="Tahoma" pitchFamily="34" charset="0"/>
              </a:rPr>
              <a:t> is drawn between the lifelines of two objects to show that the objects </a:t>
            </a:r>
            <a:r>
              <a:rPr lang="en-US" sz="2000" i="1" dirty="0">
                <a:solidFill>
                  <a:srgbClr val="CC0066"/>
                </a:solidFill>
                <a:latin typeface="Tahoma" pitchFamily="34" charset="0"/>
              </a:rPr>
              <a:t>communicate</a:t>
            </a:r>
            <a:r>
              <a:rPr lang="en-US" sz="2000" dirty="0">
                <a:solidFill>
                  <a:srgbClr val="000099"/>
                </a:solidFill>
                <a:latin typeface="Tahoma" pitchFamily="34" charset="0"/>
              </a:rPr>
              <a:t> (each message will become an operation). </a:t>
            </a:r>
            <a:r>
              <a:rPr lang="en-US" sz="2000" dirty="0">
                <a:solidFill>
                  <a:srgbClr val="000099"/>
                </a:solidFill>
              </a:rPr>
              <a:t>Messages can also be </a:t>
            </a:r>
            <a:r>
              <a:rPr lang="en-US" sz="2000" i="1" dirty="0">
                <a:solidFill>
                  <a:srgbClr val="CC0066"/>
                </a:solidFill>
              </a:rPr>
              <a:t>reflexive</a:t>
            </a:r>
            <a:r>
              <a:rPr lang="en-US" sz="2000" dirty="0">
                <a:solidFill>
                  <a:srgbClr val="000099"/>
                </a:solidFill>
              </a:rPr>
              <a:t>, showing that an object is calling one of its own operations</a:t>
            </a:r>
            <a:endParaRPr lang="en-US" sz="2000" dirty="0">
              <a:solidFill>
                <a:srgbClr val="000099"/>
              </a:solidFill>
              <a:latin typeface="Tahoma" pitchFamily="34" charset="0"/>
            </a:endParaRPr>
          </a:p>
          <a:p>
            <a:pPr algn="just"/>
            <a:endParaRPr lang="en-US" sz="2000" dirty="0">
              <a:solidFill>
                <a:srgbClr val="000099"/>
              </a:solidFill>
              <a:latin typeface="Tahoma" pitchFamily="34" charset="0"/>
            </a:endParaRPr>
          </a:p>
          <a:p>
            <a:pPr algn="just">
              <a:buFontTx/>
              <a:buChar char="•"/>
            </a:pPr>
            <a:endParaRPr lang="en-US" sz="2000" i="1" dirty="0">
              <a:solidFill>
                <a:srgbClr val="000099"/>
              </a:solidFill>
              <a:latin typeface="Tahoma" pitchFamily="34" charset="0"/>
            </a:endParaRPr>
          </a:p>
          <a:p>
            <a:pPr lvl="1" algn="just"/>
            <a:r>
              <a:rPr lang="en-US" sz="2000" dirty="0">
                <a:solidFill>
                  <a:srgbClr val="000099"/>
                </a:solidFill>
                <a:latin typeface="Tahoma" pitchFamily="34" charset="0"/>
              </a:rPr>
              <a:t>		</a:t>
            </a:r>
            <a:endParaRPr lang="ar-EG" sz="2000" dirty="0">
              <a:solidFill>
                <a:srgbClr val="000099"/>
              </a:solidFill>
              <a:latin typeface="Tahoma" pitchFamily="34" charset="0"/>
            </a:endParaRPr>
          </a:p>
        </p:txBody>
      </p:sp>
      <p:sp>
        <p:nvSpPr>
          <p:cNvPr id="18437" name="Line 5"/>
          <p:cNvSpPr>
            <a:spLocks noChangeShapeType="1"/>
          </p:cNvSpPr>
          <p:nvPr/>
        </p:nvSpPr>
        <p:spPr bwMode="auto">
          <a:xfrm>
            <a:off x="0" y="304800"/>
            <a:ext cx="7921625" cy="0"/>
          </a:xfrm>
          <a:prstGeom prst="line">
            <a:avLst/>
          </a:prstGeom>
          <a:noFill/>
          <a:ln w="38100">
            <a:solidFill>
              <a:srgbClr val="3366FF">
                <a:alpha val="39999"/>
              </a:srgbClr>
            </a:solidFill>
            <a:round/>
            <a:headEnd/>
            <a:tailEnd/>
          </a:ln>
        </p:spPr>
        <p:txBody>
          <a:bodyPr/>
          <a:lstStyle/>
          <a:p>
            <a:endParaRPr lang="ar-SA"/>
          </a:p>
        </p:txBody>
      </p:sp>
      <p:sp>
        <p:nvSpPr>
          <p:cNvPr id="18438" name="Line 6"/>
          <p:cNvSpPr>
            <a:spLocks noChangeShapeType="1"/>
          </p:cNvSpPr>
          <p:nvPr/>
        </p:nvSpPr>
        <p:spPr bwMode="auto">
          <a:xfrm>
            <a:off x="228600" y="0"/>
            <a:ext cx="0" cy="6858000"/>
          </a:xfrm>
          <a:prstGeom prst="line">
            <a:avLst/>
          </a:prstGeom>
          <a:noFill/>
          <a:ln w="38100">
            <a:solidFill>
              <a:srgbClr val="3366FF">
                <a:alpha val="39999"/>
              </a:srgbClr>
            </a:solidFill>
            <a:round/>
            <a:headEnd/>
            <a:tailEnd/>
          </a:ln>
        </p:spPr>
        <p:txBody>
          <a:bodyPr/>
          <a:lstStyle/>
          <a:p>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2468">
                                            <p:txEl>
                                              <p:pRg st="1" end="1"/>
                                            </p:txEl>
                                          </p:spTgt>
                                        </p:tgtEl>
                                        <p:attrNameLst>
                                          <p:attrName>style.visibility</p:attrName>
                                        </p:attrNameLst>
                                      </p:cBhvr>
                                      <p:to>
                                        <p:strVal val="visible"/>
                                      </p:to>
                                    </p:set>
                                    <p:animEffect transition="in" filter="blinds(horizontal)">
                                      <p:cBhvr>
                                        <p:cTn id="7" dur="500"/>
                                        <p:tgtEl>
                                          <p:spTgt spid="62468">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2468">
                                            <p:txEl>
                                              <p:pRg st="3" end="3"/>
                                            </p:txEl>
                                          </p:spTgt>
                                        </p:tgtEl>
                                        <p:attrNameLst>
                                          <p:attrName>style.visibility</p:attrName>
                                        </p:attrNameLst>
                                      </p:cBhvr>
                                      <p:to>
                                        <p:strVal val="visible"/>
                                      </p:to>
                                    </p:set>
                                    <p:animEffect transition="in" filter="blinds(horizontal)">
                                      <p:cBhvr>
                                        <p:cTn id="12" dur="500"/>
                                        <p:tgtEl>
                                          <p:spTgt spid="62468">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2468">
                                            <p:txEl>
                                              <p:pRg st="4" end="4"/>
                                            </p:txEl>
                                          </p:spTgt>
                                        </p:tgtEl>
                                        <p:attrNameLst>
                                          <p:attrName>style.visibility</p:attrName>
                                        </p:attrNameLst>
                                      </p:cBhvr>
                                      <p:to>
                                        <p:strVal val="visible"/>
                                      </p:to>
                                    </p:set>
                                    <p:animEffect transition="in" filter="blinds(horizontal)">
                                      <p:cBhvr>
                                        <p:cTn id="17" dur="500"/>
                                        <p:tgtEl>
                                          <p:spTgt spid="62468">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62468">
                                            <p:txEl>
                                              <p:pRg st="6" end="6"/>
                                            </p:txEl>
                                          </p:spTgt>
                                        </p:tgtEl>
                                        <p:attrNameLst>
                                          <p:attrName>style.visibility</p:attrName>
                                        </p:attrNameLst>
                                      </p:cBhvr>
                                      <p:to>
                                        <p:strVal val="visible"/>
                                      </p:to>
                                    </p:set>
                                    <p:animEffect transition="in" filter="blinds(horizontal)">
                                      <p:cBhvr>
                                        <p:cTn id="22" dur="500"/>
                                        <p:tgtEl>
                                          <p:spTgt spid="62468">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62468">
                                            <p:txEl>
                                              <p:pRg st="9" end="9"/>
                                            </p:txEl>
                                          </p:spTgt>
                                        </p:tgtEl>
                                        <p:attrNameLst>
                                          <p:attrName>style.visibility</p:attrName>
                                        </p:attrNameLst>
                                      </p:cBhvr>
                                      <p:to>
                                        <p:strVal val="visible"/>
                                      </p:to>
                                    </p:set>
                                    <p:animEffect transition="in" filter="blinds(horizontal)">
                                      <p:cBhvr>
                                        <p:cTn id="27" dur="500"/>
                                        <p:tgtEl>
                                          <p:spTgt spid="62468">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Line 2"/>
          <p:cNvSpPr>
            <a:spLocks noChangeShapeType="1"/>
          </p:cNvSpPr>
          <p:nvPr/>
        </p:nvSpPr>
        <p:spPr bwMode="auto">
          <a:xfrm>
            <a:off x="1222375" y="1268413"/>
            <a:ext cx="7921625" cy="0"/>
          </a:xfrm>
          <a:prstGeom prst="line">
            <a:avLst/>
          </a:prstGeom>
          <a:noFill/>
          <a:ln w="38100">
            <a:solidFill>
              <a:srgbClr val="3366FF">
                <a:alpha val="39999"/>
              </a:srgbClr>
            </a:solidFill>
            <a:round/>
            <a:headEnd/>
            <a:tailEnd/>
          </a:ln>
        </p:spPr>
        <p:txBody>
          <a:bodyPr/>
          <a:lstStyle/>
          <a:p>
            <a:endParaRPr lang="ar-SA"/>
          </a:p>
        </p:txBody>
      </p:sp>
      <p:sp>
        <p:nvSpPr>
          <p:cNvPr id="19459" name="Text Box 3"/>
          <p:cNvSpPr txBox="1">
            <a:spLocks noChangeArrowheads="1"/>
          </p:cNvSpPr>
          <p:nvPr/>
        </p:nvSpPr>
        <p:spPr bwMode="auto">
          <a:xfrm>
            <a:off x="1258888" y="549275"/>
            <a:ext cx="7489825" cy="579438"/>
          </a:xfrm>
          <a:prstGeom prst="rect">
            <a:avLst/>
          </a:prstGeom>
          <a:noFill/>
          <a:ln w="9525">
            <a:noFill/>
            <a:miter lim="800000"/>
            <a:headEnd/>
            <a:tailEnd/>
          </a:ln>
        </p:spPr>
        <p:txBody>
          <a:bodyPr>
            <a:spAutoFit/>
          </a:bodyPr>
          <a:lstStyle/>
          <a:p>
            <a:pPr algn="l" rtl="1">
              <a:spcBef>
                <a:spcPct val="50000"/>
              </a:spcBef>
            </a:pPr>
            <a:r>
              <a:rPr lang="en-US" sz="3200" dirty="0">
                <a:solidFill>
                  <a:schemeClr val="accent2"/>
                </a:solidFill>
                <a:latin typeface="Tahoma" pitchFamily="34" charset="0"/>
              </a:rPr>
              <a:t>Sequence Diagrams: </a:t>
            </a:r>
            <a:r>
              <a:rPr lang="en-US" sz="3000" dirty="0">
                <a:solidFill>
                  <a:schemeClr val="accent2"/>
                </a:solidFill>
                <a:latin typeface="Tahoma" pitchFamily="34" charset="0"/>
              </a:rPr>
              <a:t>Objects Persistence</a:t>
            </a:r>
          </a:p>
        </p:txBody>
      </p:sp>
      <p:sp>
        <p:nvSpPr>
          <p:cNvPr id="41988" name="Text Box 4"/>
          <p:cNvSpPr txBox="1">
            <a:spLocks noChangeArrowheads="1"/>
          </p:cNvSpPr>
          <p:nvPr/>
        </p:nvSpPr>
        <p:spPr bwMode="auto">
          <a:xfrm>
            <a:off x="611188" y="1743075"/>
            <a:ext cx="8229600" cy="4664075"/>
          </a:xfrm>
          <a:prstGeom prst="rect">
            <a:avLst/>
          </a:prstGeom>
          <a:noFill/>
          <a:ln w="9525">
            <a:noFill/>
            <a:miter lim="800000"/>
            <a:headEnd/>
            <a:tailEnd/>
          </a:ln>
        </p:spPr>
        <p:txBody>
          <a:bodyPr>
            <a:spAutoFit/>
          </a:bodyPr>
          <a:lstStyle/>
          <a:p>
            <a:pPr marL="342900" indent="-342900" algn="just">
              <a:buFontTx/>
              <a:buChar char="•"/>
            </a:pPr>
            <a:r>
              <a:rPr lang="en-US" sz="2000" dirty="0">
                <a:solidFill>
                  <a:srgbClr val="000099"/>
                </a:solidFill>
                <a:latin typeface="Tahoma" pitchFamily="34" charset="0"/>
              </a:rPr>
              <a:t> </a:t>
            </a:r>
            <a:r>
              <a:rPr lang="en-US" sz="2000" i="1" dirty="0">
                <a:solidFill>
                  <a:srgbClr val="CC0066"/>
                </a:solidFill>
                <a:latin typeface="Tahoma" pitchFamily="34" charset="0"/>
              </a:rPr>
              <a:t>Persistent:</a:t>
            </a:r>
            <a:r>
              <a:rPr lang="en-US" sz="2000" dirty="0">
                <a:solidFill>
                  <a:srgbClr val="000099"/>
                </a:solidFill>
                <a:latin typeface="Tahoma" pitchFamily="34" charset="0"/>
              </a:rPr>
              <a:t> A persistent object is one that will be saved to a database or to some other form of persistent storage. The implication here is that the object will continue to exist, even after the program has terminated</a:t>
            </a:r>
          </a:p>
          <a:p>
            <a:pPr marL="342900" indent="-342900" algn="just">
              <a:buFontTx/>
              <a:buChar char="•"/>
            </a:pPr>
            <a:endParaRPr lang="en-US" sz="2000" dirty="0">
              <a:solidFill>
                <a:srgbClr val="000099"/>
              </a:solidFill>
              <a:latin typeface="Tahoma" pitchFamily="34" charset="0"/>
            </a:endParaRPr>
          </a:p>
          <a:p>
            <a:pPr marL="342900" indent="-342900" algn="just">
              <a:buFontTx/>
              <a:buChar char="•"/>
            </a:pPr>
            <a:r>
              <a:rPr lang="en-US" sz="2000" dirty="0">
                <a:solidFill>
                  <a:srgbClr val="000099"/>
                </a:solidFill>
                <a:latin typeface="Tahoma" pitchFamily="34" charset="0"/>
              </a:rPr>
              <a:t> </a:t>
            </a:r>
            <a:r>
              <a:rPr lang="en-US" sz="2000" i="1" dirty="0">
                <a:solidFill>
                  <a:srgbClr val="CC0066"/>
                </a:solidFill>
                <a:latin typeface="Tahoma" pitchFamily="34" charset="0"/>
              </a:rPr>
              <a:t>Static:</a:t>
            </a:r>
            <a:r>
              <a:rPr lang="en-US" sz="2000" dirty="0">
                <a:solidFill>
                  <a:srgbClr val="000099"/>
                </a:solidFill>
                <a:latin typeface="Tahoma" pitchFamily="34" charset="0"/>
              </a:rPr>
              <a:t> A static object is one that stays in memory until the program is terminated. It lives beyond the execution of this Sequence diagram, but is not saved to persistent storage. There is, at most, one instance of a static object in memory at any given time</a:t>
            </a:r>
          </a:p>
          <a:p>
            <a:pPr marL="342900" indent="-342900" algn="just">
              <a:buFontTx/>
              <a:buChar char="•"/>
            </a:pPr>
            <a:endParaRPr lang="en-US" sz="2000" dirty="0">
              <a:solidFill>
                <a:srgbClr val="000099"/>
              </a:solidFill>
              <a:latin typeface="Tahoma" pitchFamily="34" charset="0"/>
            </a:endParaRPr>
          </a:p>
          <a:p>
            <a:pPr marL="342900" indent="-342900" algn="just">
              <a:buFontTx/>
              <a:buChar char="•"/>
            </a:pPr>
            <a:r>
              <a:rPr lang="en-US" sz="2000" dirty="0">
                <a:solidFill>
                  <a:srgbClr val="000099"/>
                </a:solidFill>
                <a:latin typeface="Tahoma" pitchFamily="34" charset="0"/>
              </a:rPr>
              <a:t> </a:t>
            </a:r>
            <a:r>
              <a:rPr lang="en-US" sz="2000" i="1" dirty="0">
                <a:solidFill>
                  <a:srgbClr val="CC0066"/>
                </a:solidFill>
                <a:latin typeface="Tahoma" pitchFamily="34" charset="0"/>
              </a:rPr>
              <a:t>Transient:</a:t>
            </a:r>
            <a:r>
              <a:rPr lang="en-US" sz="2000" dirty="0">
                <a:solidFill>
                  <a:srgbClr val="000099"/>
                </a:solidFill>
                <a:latin typeface="Tahoma" pitchFamily="34" charset="0"/>
              </a:rPr>
              <a:t> A transient object is one that stays in memory only for a short time (until the logic in the Sequence diagram has finished, for example)</a:t>
            </a:r>
          </a:p>
          <a:p>
            <a:pPr marL="342900" indent="-342900" algn="just">
              <a:buFontTx/>
              <a:buChar char="•"/>
            </a:pPr>
            <a:endParaRPr lang="en-US" sz="2000" i="1" dirty="0">
              <a:solidFill>
                <a:srgbClr val="CC0066"/>
              </a:solidFill>
              <a:latin typeface="Tahoma" pitchFamily="34" charset="0"/>
            </a:endParaRPr>
          </a:p>
          <a:p>
            <a:pPr marL="800100" lvl="1" indent="-342900" algn="just"/>
            <a:r>
              <a:rPr lang="en-US" sz="2000" dirty="0">
                <a:solidFill>
                  <a:srgbClr val="000099"/>
                </a:solidFill>
                <a:latin typeface="Tahoma" pitchFamily="34" charset="0"/>
              </a:rPr>
              <a:t>		</a:t>
            </a:r>
            <a:endParaRPr lang="ar-EG" sz="2000" dirty="0">
              <a:solidFill>
                <a:srgbClr val="000099"/>
              </a:solidFill>
              <a:latin typeface="Tahoma" pitchFamily="34" charset="0"/>
            </a:endParaRPr>
          </a:p>
        </p:txBody>
      </p:sp>
      <p:sp>
        <p:nvSpPr>
          <p:cNvPr id="19461" name="Line 5"/>
          <p:cNvSpPr>
            <a:spLocks noChangeShapeType="1"/>
          </p:cNvSpPr>
          <p:nvPr/>
        </p:nvSpPr>
        <p:spPr bwMode="auto">
          <a:xfrm>
            <a:off x="0" y="304800"/>
            <a:ext cx="7921625" cy="0"/>
          </a:xfrm>
          <a:prstGeom prst="line">
            <a:avLst/>
          </a:prstGeom>
          <a:noFill/>
          <a:ln w="38100">
            <a:solidFill>
              <a:srgbClr val="3366FF">
                <a:alpha val="39999"/>
              </a:srgbClr>
            </a:solidFill>
            <a:round/>
            <a:headEnd/>
            <a:tailEnd/>
          </a:ln>
        </p:spPr>
        <p:txBody>
          <a:bodyPr/>
          <a:lstStyle/>
          <a:p>
            <a:endParaRPr lang="ar-SA"/>
          </a:p>
        </p:txBody>
      </p:sp>
      <p:sp>
        <p:nvSpPr>
          <p:cNvPr id="19462" name="Line 6"/>
          <p:cNvSpPr>
            <a:spLocks noChangeShapeType="1"/>
          </p:cNvSpPr>
          <p:nvPr/>
        </p:nvSpPr>
        <p:spPr bwMode="auto">
          <a:xfrm>
            <a:off x="228600" y="0"/>
            <a:ext cx="0" cy="6858000"/>
          </a:xfrm>
          <a:prstGeom prst="line">
            <a:avLst/>
          </a:prstGeom>
          <a:noFill/>
          <a:ln w="38100">
            <a:solidFill>
              <a:srgbClr val="3366FF">
                <a:alpha val="39999"/>
              </a:srgbClr>
            </a:solidFill>
            <a:round/>
            <a:headEnd/>
            <a:tailEnd/>
          </a:ln>
        </p:spPr>
        <p:txBody>
          <a:bodyPr/>
          <a:lstStyle/>
          <a:p>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1988">
                                            <p:txEl>
                                              <p:pRg st="0" end="0"/>
                                            </p:txEl>
                                          </p:spTgt>
                                        </p:tgtEl>
                                        <p:attrNameLst>
                                          <p:attrName>style.visibility</p:attrName>
                                        </p:attrNameLst>
                                      </p:cBhvr>
                                      <p:to>
                                        <p:strVal val="visible"/>
                                      </p:to>
                                    </p:set>
                                    <p:animEffect transition="in" filter="blinds(horizontal)">
                                      <p:cBhvr>
                                        <p:cTn id="7" dur="500"/>
                                        <p:tgtEl>
                                          <p:spTgt spid="4198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1988">
                                            <p:txEl>
                                              <p:pRg st="2" end="2"/>
                                            </p:txEl>
                                          </p:spTgt>
                                        </p:tgtEl>
                                        <p:attrNameLst>
                                          <p:attrName>style.visibility</p:attrName>
                                        </p:attrNameLst>
                                      </p:cBhvr>
                                      <p:to>
                                        <p:strVal val="visible"/>
                                      </p:to>
                                    </p:set>
                                    <p:animEffect transition="in" filter="blinds(horizontal)">
                                      <p:cBhvr>
                                        <p:cTn id="12" dur="500"/>
                                        <p:tgtEl>
                                          <p:spTgt spid="41988">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1988">
                                            <p:txEl>
                                              <p:pRg st="4" end="4"/>
                                            </p:txEl>
                                          </p:spTgt>
                                        </p:tgtEl>
                                        <p:attrNameLst>
                                          <p:attrName>style.visibility</p:attrName>
                                        </p:attrNameLst>
                                      </p:cBhvr>
                                      <p:to>
                                        <p:strVal val="visible"/>
                                      </p:to>
                                    </p:set>
                                    <p:animEffect transition="in" filter="blinds(horizontal)">
                                      <p:cBhvr>
                                        <p:cTn id="17" dur="500"/>
                                        <p:tgtEl>
                                          <p:spTgt spid="41988">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41988">
                                            <p:txEl>
                                              <p:pRg st="6" end="6"/>
                                            </p:txEl>
                                          </p:spTgt>
                                        </p:tgtEl>
                                        <p:attrNameLst>
                                          <p:attrName>style.visibility</p:attrName>
                                        </p:attrNameLst>
                                      </p:cBhvr>
                                      <p:to>
                                        <p:strVal val="visible"/>
                                      </p:to>
                                    </p:set>
                                    <p:animEffect transition="in" filter="blinds(horizontal)">
                                      <p:cBhvr>
                                        <p:cTn id="22" dur="500"/>
                                        <p:tgtEl>
                                          <p:spTgt spid="4198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Line 2"/>
          <p:cNvSpPr>
            <a:spLocks noChangeShapeType="1"/>
          </p:cNvSpPr>
          <p:nvPr/>
        </p:nvSpPr>
        <p:spPr bwMode="auto">
          <a:xfrm>
            <a:off x="1222375" y="1268413"/>
            <a:ext cx="7921625" cy="0"/>
          </a:xfrm>
          <a:prstGeom prst="line">
            <a:avLst/>
          </a:prstGeom>
          <a:noFill/>
          <a:ln w="38100">
            <a:solidFill>
              <a:srgbClr val="3366FF">
                <a:alpha val="39999"/>
              </a:srgbClr>
            </a:solidFill>
            <a:round/>
            <a:headEnd/>
            <a:tailEnd/>
          </a:ln>
        </p:spPr>
        <p:txBody>
          <a:bodyPr/>
          <a:lstStyle/>
          <a:p>
            <a:endParaRPr lang="ar-SA"/>
          </a:p>
        </p:txBody>
      </p:sp>
      <p:sp>
        <p:nvSpPr>
          <p:cNvPr id="20483" name="Text Box 3"/>
          <p:cNvSpPr txBox="1">
            <a:spLocks noChangeArrowheads="1"/>
          </p:cNvSpPr>
          <p:nvPr/>
        </p:nvSpPr>
        <p:spPr bwMode="auto">
          <a:xfrm>
            <a:off x="1143000" y="549275"/>
            <a:ext cx="7605713" cy="579438"/>
          </a:xfrm>
          <a:prstGeom prst="rect">
            <a:avLst/>
          </a:prstGeom>
          <a:noFill/>
          <a:ln w="9525">
            <a:noFill/>
            <a:miter lim="800000"/>
            <a:headEnd/>
            <a:tailEnd/>
          </a:ln>
        </p:spPr>
        <p:txBody>
          <a:bodyPr>
            <a:spAutoFit/>
          </a:bodyPr>
          <a:lstStyle/>
          <a:p>
            <a:pPr algn="l" rtl="1">
              <a:spcBef>
                <a:spcPct val="50000"/>
              </a:spcBef>
            </a:pPr>
            <a:r>
              <a:rPr lang="en-US" sz="3200">
                <a:solidFill>
                  <a:schemeClr val="accent2"/>
                </a:solidFill>
                <a:latin typeface="Tahoma" pitchFamily="34" charset="0"/>
              </a:rPr>
              <a:t>Sequence Diagrams: </a:t>
            </a:r>
            <a:r>
              <a:rPr lang="en-US" sz="2400">
                <a:solidFill>
                  <a:schemeClr val="accent2"/>
                </a:solidFill>
                <a:latin typeface="Tahoma" pitchFamily="34" charset="0"/>
              </a:rPr>
              <a:t>Messages Synchronization</a:t>
            </a:r>
          </a:p>
        </p:txBody>
      </p:sp>
      <p:sp>
        <p:nvSpPr>
          <p:cNvPr id="43012" name="Text Box 4"/>
          <p:cNvSpPr txBox="1">
            <a:spLocks noChangeArrowheads="1"/>
          </p:cNvSpPr>
          <p:nvPr/>
        </p:nvSpPr>
        <p:spPr bwMode="auto">
          <a:xfrm>
            <a:off x="611188" y="1743075"/>
            <a:ext cx="8229600" cy="1077913"/>
          </a:xfrm>
          <a:prstGeom prst="rect">
            <a:avLst/>
          </a:prstGeom>
          <a:noFill/>
          <a:ln w="9525">
            <a:noFill/>
            <a:miter lim="800000"/>
            <a:headEnd/>
            <a:tailEnd/>
          </a:ln>
        </p:spPr>
        <p:txBody>
          <a:bodyPr>
            <a:spAutoFit/>
          </a:bodyPr>
          <a:lstStyle/>
          <a:p>
            <a:pPr marL="342900" indent="-342900" algn="just">
              <a:buFontTx/>
              <a:buChar char="•"/>
            </a:pPr>
            <a:r>
              <a:rPr lang="en-US" sz="2000">
                <a:solidFill>
                  <a:srgbClr val="000099"/>
                </a:solidFill>
                <a:latin typeface="Tahoma" pitchFamily="34" charset="0"/>
              </a:rPr>
              <a:t> </a:t>
            </a:r>
            <a:r>
              <a:rPr lang="en-US" sz="2400" i="1">
                <a:solidFill>
                  <a:srgbClr val="CC0066"/>
                </a:solidFill>
                <a:latin typeface="Tahoma" pitchFamily="34" charset="0"/>
              </a:rPr>
              <a:t>Simple:</a:t>
            </a:r>
            <a:r>
              <a:rPr lang="en-US" sz="2000">
                <a:solidFill>
                  <a:srgbClr val="000099"/>
                </a:solidFill>
                <a:latin typeface="Tahoma" pitchFamily="34" charset="0"/>
              </a:rPr>
              <a:t> </a:t>
            </a:r>
            <a:r>
              <a:rPr lang="en-US" sz="2400">
                <a:solidFill>
                  <a:srgbClr val="000099"/>
                </a:solidFill>
                <a:latin typeface="Tahoma" pitchFamily="34" charset="0"/>
              </a:rPr>
              <a:t>This is the </a:t>
            </a:r>
            <a:r>
              <a:rPr lang="en-US" sz="2400" i="1">
                <a:solidFill>
                  <a:srgbClr val="CC0066"/>
                </a:solidFill>
                <a:latin typeface="Tahoma" pitchFamily="34" charset="0"/>
              </a:rPr>
              <a:t>default</a:t>
            </a:r>
            <a:r>
              <a:rPr lang="en-US" sz="2400">
                <a:solidFill>
                  <a:srgbClr val="000099"/>
                </a:solidFill>
                <a:latin typeface="Tahoma" pitchFamily="34" charset="0"/>
              </a:rPr>
              <a:t> value for messages.</a:t>
            </a:r>
            <a:endParaRPr lang="en-US" sz="2000">
              <a:solidFill>
                <a:srgbClr val="FFFF00"/>
              </a:solidFill>
              <a:latin typeface="Tahoma" pitchFamily="34" charset="0"/>
            </a:endParaRPr>
          </a:p>
          <a:p>
            <a:pPr marL="342900" indent="-342900" algn="just"/>
            <a:endParaRPr lang="en-US" sz="2000" i="1">
              <a:solidFill>
                <a:srgbClr val="CC0066"/>
              </a:solidFill>
              <a:latin typeface="Tahoma" pitchFamily="34" charset="0"/>
            </a:endParaRPr>
          </a:p>
          <a:p>
            <a:pPr marL="800100" lvl="1" indent="-342900" algn="just"/>
            <a:r>
              <a:rPr lang="en-US" sz="2000">
                <a:solidFill>
                  <a:srgbClr val="000099"/>
                </a:solidFill>
                <a:latin typeface="Tahoma" pitchFamily="34" charset="0"/>
              </a:rPr>
              <a:t>		</a:t>
            </a:r>
            <a:endParaRPr lang="ar-EG" sz="2000">
              <a:solidFill>
                <a:srgbClr val="000099"/>
              </a:solidFill>
              <a:latin typeface="Tahoma" pitchFamily="34" charset="0"/>
            </a:endParaRPr>
          </a:p>
        </p:txBody>
      </p:sp>
      <p:sp>
        <p:nvSpPr>
          <p:cNvPr id="20485" name="Line 5"/>
          <p:cNvSpPr>
            <a:spLocks noChangeShapeType="1"/>
          </p:cNvSpPr>
          <p:nvPr/>
        </p:nvSpPr>
        <p:spPr bwMode="auto">
          <a:xfrm>
            <a:off x="0" y="304800"/>
            <a:ext cx="7921625" cy="0"/>
          </a:xfrm>
          <a:prstGeom prst="line">
            <a:avLst/>
          </a:prstGeom>
          <a:noFill/>
          <a:ln w="38100">
            <a:solidFill>
              <a:srgbClr val="3366FF">
                <a:alpha val="39999"/>
              </a:srgbClr>
            </a:solidFill>
            <a:round/>
            <a:headEnd/>
            <a:tailEnd/>
          </a:ln>
        </p:spPr>
        <p:txBody>
          <a:bodyPr/>
          <a:lstStyle/>
          <a:p>
            <a:endParaRPr lang="ar-SA"/>
          </a:p>
        </p:txBody>
      </p:sp>
      <p:sp>
        <p:nvSpPr>
          <p:cNvPr id="20486" name="Line 6"/>
          <p:cNvSpPr>
            <a:spLocks noChangeShapeType="1"/>
          </p:cNvSpPr>
          <p:nvPr/>
        </p:nvSpPr>
        <p:spPr bwMode="auto">
          <a:xfrm>
            <a:off x="228600" y="0"/>
            <a:ext cx="0" cy="6858000"/>
          </a:xfrm>
          <a:prstGeom prst="line">
            <a:avLst/>
          </a:prstGeom>
          <a:noFill/>
          <a:ln w="38100">
            <a:solidFill>
              <a:srgbClr val="3366FF">
                <a:alpha val="39999"/>
              </a:srgbClr>
            </a:solidFill>
            <a:round/>
            <a:headEnd/>
            <a:tailEnd/>
          </a:ln>
        </p:spPr>
        <p:txBody>
          <a:bodyPr/>
          <a:lstStyle/>
          <a:p>
            <a:endParaRPr lang="ar-SA"/>
          </a:p>
        </p:txBody>
      </p:sp>
      <p:pic>
        <p:nvPicPr>
          <p:cNvPr id="20487" name="Picture 7"/>
          <p:cNvPicPr>
            <a:picLocks noChangeAspect="1" noChangeArrowheads="1"/>
          </p:cNvPicPr>
          <p:nvPr/>
        </p:nvPicPr>
        <p:blipFill>
          <a:blip r:embed="rId2" cstate="print"/>
          <a:srcRect/>
          <a:stretch>
            <a:fillRect/>
          </a:stretch>
        </p:blipFill>
        <p:spPr bwMode="auto">
          <a:xfrm>
            <a:off x="3200400" y="3505200"/>
            <a:ext cx="3384550" cy="1676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3012">
                                            <p:txEl>
                                              <p:pRg st="0" end="0"/>
                                            </p:txEl>
                                          </p:spTgt>
                                        </p:tgtEl>
                                        <p:attrNameLst>
                                          <p:attrName>style.visibility</p:attrName>
                                        </p:attrNameLst>
                                      </p:cBhvr>
                                      <p:to>
                                        <p:strVal val="visible"/>
                                      </p:to>
                                    </p:set>
                                    <p:animEffect transition="in" filter="blinds(horizontal)">
                                      <p:cBhvr>
                                        <p:cTn id="7" dur="500"/>
                                        <p:tgtEl>
                                          <p:spTgt spid="4301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3012">
                                            <p:txEl>
                                              <p:pRg st="2" end="2"/>
                                            </p:txEl>
                                          </p:spTgt>
                                        </p:tgtEl>
                                        <p:attrNameLst>
                                          <p:attrName>style.visibility</p:attrName>
                                        </p:attrNameLst>
                                      </p:cBhvr>
                                      <p:to>
                                        <p:strVal val="visible"/>
                                      </p:to>
                                    </p:set>
                                    <p:animEffect transition="in" filter="blinds(horizontal)">
                                      <p:cBhvr>
                                        <p:cTn id="12" dur="500"/>
                                        <p:tgtEl>
                                          <p:spTgt spid="4301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Line 2"/>
          <p:cNvSpPr>
            <a:spLocks noChangeShapeType="1"/>
          </p:cNvSpPr>
          <p:nvPr/>
        </p:nvSpPr>
        <p:spPr bwMode="auto">
          <a:xfrm>
            <a:off x="1222375" y="1268413"/>
            <a:ext cx="7921625" cy="0"/>
          </a:xfrm>
          <a:prstGeom prst="line">
            <a:avLst/>
          </a:prstGeom>
          <a:noFill/>
          <a:ln w="38100">
            <a:solidFill>
              <a:srgbClr val="3366FF">
                <a:alpha val="39999"/>
              </a:srgbClr>
            </a:solidFill>
            <a:round/>
            <a:headEnd/>
            <a:tailEnd/>
          </a:ln>
        </p:spPr>
        <p:txBody>
          <a:bodyPr/>
          <a:lstStyle/>
          <a:p>
            <a:endParaRPr lang="ar-SA"/>
          </a:p>
        </p:txBody>
      </p:sp>
      <p:sp>
        <p:nvSpPr>
          <p:cNvPr id="21507" name="Text Box 3"/>
          <p:cNvSpPr txBox="1">
            <a:spLocks noChangeArrowheads="1"/>
          </p:cNvSpPr>
          <p:nvPr/>
        </p:nvSpPr>
        <p:spPr bwMode="auto">
          <a:xfrm>
            <a:off x="1143000" y="549275"/>
            <a:ext cx="7605713" cy="579438"/>
          </a:xfrm>
          <a:prstGeom prst="rect">
            <a:avLst/>
          </a:prstGeom>
          <a:noFill/>
          <a:ln w="9525">
            <a:noFill/>
            <a:miter lim="800000"/>
            <a:headEnd/>
            <a:tailEnd/>
          </a:ln>
        </p:spPr>
        <p:txBody>
          <a:bodyPr>
            <a:spAutoFit/>
          </a:bodyPr>
          <a:lstStyle/>
          <a:p>
            <a:pPr algn="l" rtl="1">
              <a:spcBef>
                <a:spcPct val="50000"/>
              </a:spcBef>
            </a:pPr>
            <a:r>
              <a:rPr lang="en-US" sz="3200">
                <a:solidFill>
                  <a:schemeClr val="accent2"/>
                </a:solidFill>
                <a:latin typeface="Tahoma" pitchFamily="34" charset="0"/>
              </a:rPr>
              <a:t>Sequence Diagrams: </a:t>
            </a:r>
            <a:r>
              <a:rPr lang="en-US" sz="2400">
                <a:solidFill>
                  <a:schemeClr val="accent2"/>
                </a:solidFill>
                <a:latin typeface="Tahoma" pitchFamily="34" charset="0"/>
              </a:rPr>
              <a:t>Messages Synchronization</a:t>
            </a:r>
          </a:p>
        </p:txBody>
      </p:sp>
      <p:sp>
        <p:nvSpPr>
          <p:cNvPr id="52228" name="Text Box 4"/>
          <p:cNvSpPr txBox="1">
            <a:spLocks noChangeArrowheads="1"/>
          </p:cNvSpPr>
          <p:nvPr/>
        </p:nvSpPr>
        <p:spPr bwMode="auto">
          <a:xfrm>
            <a:off x="611188" y="1743075"/>
            <a:ext cx="8229600" cy="1127125"/>
          </a:xfrm>
          <a:prstGeom prst="rect">
            <a:avLst/>
          </a:prstGeom>
          <a:noFill/>
          <a:ln w="9525">
            <a:noFill/>
            <a:miter lim="800000"/>
            <a:headEnd/>
            <a:tailEnd/>
          </a:ln>
        </p:spPr>
        <p:txBody>
          <a:bodyPr>
            <a:spAutoFit/>
          </a:bodyPr>
          <a:lstStyle/>
          <a:p>
            <a:pPr marL="342900" indent="-342900" algn="just">
              <a:buFontTx/>
              <a:buChar char="•"/>
            </a:pPr>
            <a:r>
              <a:rPr lang="en-US" sz="2400" i="1">
                <a:solidFill>
                  <a:srgbClr val="CC0066"/>
                </a:solidFill>
                <a:latin typeface="Tahoma" pitchFamily="34" charset="0"/>
              </a:rPr>
              <a:t>Synchronous:</a:t>
            </a:r>
            <a:r>
              <a:rPr lang="en-US" sz="2400">
                <a:solidFill>
                  <a:srgbClr val="000099"/>
                </a:solidFill>
                <a:latin typeface="Tahoma" pitchFamily="34" charset="0"/>
              </a:rPr>
              <a:t> When the client sends the message and </a:t>
            </a:r>
            <a:r>
              <a:rPr lang="en-US" sz="2400" i="1">
                <a:solidFill>
                  <a:srgbClr val="CC0066"/>
                </a:solidFill>
                <a:latin typeface="Tahoma" pitchFamily="34" charset="0"/>
              </a:rPr>
              <a:t>waits</a:t>
            </a:r>
            <a:r>
              <a:rPr lang="en-US" sz="2400">
                <a:solidFill>
                  <a:srgbClr val="000099"/>
                </a:solidFill>
                <a:latin typeface="Tahoma" pitchFamily="34" charset="0"/>
              </a:rPr>
              <a:t> until the supplier has acted upon the message</a:t>
            </a:r>
            <a:endParaRPr lang="en-US" sz="2400" i="1">
              <a:solidFill>
                <a:srgbClr val="000099"/>
              </a:solidFill>
              <a:latin typeface="Tahoma" pitchFamily="34" charset="0"/>
            </a:endParaRPr>
          </a:p>
          <a:p>
            <a:pPr marL="800100" lvl="1" indent="-342900" algn="just"/>
            <a:r>
              <a:rPr lang="en-US" sz="2000">
                <a:solidFill>
                  <a:srgbClr val="000099"/>
                </a:solidFill>
                <a:latin typeface="Tahoma" pitchFamily="34" charset="0"/>
              </a:rPr>
              <a:t>		</a:t>
            </a:r>
            <a:endParaRPr lang="ar-EG" sz="2000">
              <a:solidFill>
                <a:srgbClr val="000099"/>
              </a:solidFill>
              <a:latin typeface="Tahoma" pitchFamily="34" charset="0"/>
            </a:endParaRPr>
          </a:p>
        </p:txBody>
      </p:sp>
      <p:sp>
        <p:nvSpPr>
          <p:cNvPr id="21509" name="Line 5"/>
          <p:cNvSpPr>
            <a:spLocks noChangeShapeType="1"/>
          </p:cNvSpPr>
          <p:nvPr/>
        </p:nvSpPr>
        <p:spPr bwMode="auto">
          <a:xfrm>
            <a:off x="0" y="304800"/>
            <a:ext cx="7921625" cy="0"/>
          </a:xfrm>
          <a:prstGeom prst="line">
            <a:avLst/>
          </a:prstGeom>
          <a:noFill/>
          <a:ln w="38100">
            <a:solidFill>
              <a:srgbClr val="3366FF">
                <a:alpha val="39999"/>
              </a:srgbClr>
            </a:solidFill>
            <a:round/>
            <a:headEnd/>
            <a:tailEnd/>
          </a:ln>
        </p:spPr>
        <p:txBody>
          <a:bodyPr/>
          <a:lstStyle/>
          <a:p>
            <a:endParaRPr lang="ar-SA"/>
          </a:p>
        </p:txBody>
      </p:sp>
      <p:sp>
        <p:nvSpPr>
          <p:cNvPr id="21510" name="Line 6"/>
          <p:cNvSpPr>
            <a:spLocks noChangeShapeType="1"/>
          </p:cNvSpPr>
          <p:nvPr/>
        </p:nvSpPr>
        <p:spPr bwMode="auto">
          <a:xfrm>
            <a:off x="228600" y="0"/>
            <a:ext cx="0" cy="6858000"/>
          </a:xfrm>
          <a:prstGeom prst="line">
            <a:avLst/>
          </a:prstGeom>
          <a:noFill/>
          <a:ln w="38100">
            <a:solidFill>
              <a:srgbClr val="3366FF">
                <a:alpha val="39999"/>
              </a:srgbClr>
            </a:solidFill>
            <a:round/>
            <a:headEnd/>
            <a:tailEnd/>
          </a:ln>
        </p:spPr>
        <p:txBody>
          <a:bodyPr/>
          <a:lstStyle/>
          <a:p>
            <a:endParaRPr lang="ar-SA"/>
          </a:p>
        </p:txBody>
      </p:sp>
      <p:pic>
        <p:nvPicPr>
          <p:cNvPr id="21511" name="Picture 8"/>
          <p:cNvPicPr>
            <a:picLocks noChangeAspect="1" noChangeArrowheads="1"/>
          </p:cNvPicPr>
          <p:nvPr/>
        </p:nvPicPr>
        <p:blipFill>
          <a:blip r:embed="rId2" cstate="print"/>
          <a:srcRect/>
          <a:stretch>
            <a:fillRect/>
          </a:stretch>
        </p:blipFill>
        <p:spPr bwMode="auto">
          <a:xfrm>
            <a:off x="3059113" y="3429000"/>
            <a:ext cx="2952750" cy="159543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2228">
                                            <p:txEl>
                                              <p:pRg st="0" end="0"/>
                                            </p:txEl>
                                          </p:spTgt>
                                        </p:tgtEl>
                                        <p:attrNameLst>
                                          <p:attrName>style.visibility</p:attrName>
                                        </p:attrNameLst>
                                      </p:cBhvr>
                                      <p:to>
                                        <p:strVal val="visible"/>
                                      </p:to>
                                    </p:set>
                                    <p:animEffect transition="in" filter="blinds(horizontal)">
                                      <p:cBhvr>
                                        <p:cTn id="7" dur="500"/>
                                        <p:tgtEl>
                                          <p:spTgt spid="5222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2228">
                                            <p:txEl>
                                              <p:pRg st="1" end="1"/>
                                            </p:txEl>
                                          </p:spTgt>
                                        </p:tgtEl>
                                        <p:attrNameLst>
                                          <p:attrName>style.visibility</p:attrName>
                                        </p:attrNameLst>
                                      </p:cBhvr>
                                      <p:to>
                                        <p:strVal val="visible"/>
                                      </p:to>
                                    </p:set>
                                    <p:animEffect transition="in" filter="blinds(horizontal)">
                                      <p:cBhvr>
                                        <p:cTn id="12" dur="500"/>
                                        <p:tgtEl>
                                          <p:spTgt spid="5222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Line 2"/>
          <p:cNvSpPr>
            <a:spLocks noChangeShapeType="1"/>
          </p:cNvSpPr>
          <p:nvPr/>
        </p:nvSpPr>
        <p:spPr bwMode="auto">
          <a:xfrm>
            <a:off x="1222375" y="1268413"/>
            <a:ext cx="7921625" cy="0"/>
          </a:xfrm>
          <a:prstGeom prst="line">
            <a:avLst/>
          </a:prstGeom>
          <a:noFill/>
          <a:ln w="38100">
            <a:solidFill>
              <a:srgbClr val="3366FF">
                <a:alpha val="39999"/>
              </a:srgbClr>
            </a:solidFill>
            <a:round/>
            <a:headEnd/>
            <a:tailEnd/>
          </a:ln>
        </p:spPr>
        <p:txBody>
          <a:bodyPr/>
          <a:lstStyle/>
          <a:p>
            <a:endParaRPr lang="ar-SA"/>
          </a:p>
        </p:txBody>
      </p:sp>
      <p:sp>
        <p:nvSpPr>
          <p:cNvPr id="22531" name="Text Box 3"/>
          <p:cNvSpPr txBox="1">
            <a:spLocks noChangeArrowheads="1"/>
          </p:cNvSpPr>
          <p:nvPr/>
        </p:nvSpPr>
        <p:spPr bwMode="auto">
          <a:xfrm>
            <a:off x="1143000" y="549275"/>
            <a:ext cx="7605713" cy="579438"/>
          </a:xfrm>
          <a:prstGeom prst="rect">
            <a:avLst/>
          </a:prstGeom>
          <a:noFill/>
          <a:ln w="9525">
            <a:noFill/>
            <a:miter lim="800000"/>
            <a:headEnd/>
            <a:tailEnd/>
          </a:ln>
        </p:spPr>
        <p:txBody>
          <a:bodyPr>
            <a:spAutoFit/>
          </a:bodyPr>
          <a:lstStyle/>
          <a:p>
            <a:pPr algn="l" rtl="1">
              <a:spcBef>
                <a:spcPct val="50000"/>
              </a:spcBef>
            </a:pPr>
            <a:r>
              <a:rPr lang="en-US" sz="3200">
                <a:solidFill>
                  <a:schemeClr val="accent2"/>
                </a:solidFill>
                <a:latin typeface="Tahoma" pitchFamily="34" charset="0"/>
              </a:rPr>
              <a:t>Sequence Diagrams: </a:t>
            </a:r>
            <a:r>
              <a:rPr lang="en-US" sz="2400">
                <a:solidFill>
                  <a:schemeClr val="accent2"/>
                </a:solidFill>
                <a:latin typeface="Tahoma" pitchFamily="34" charset="0"/>
              </a:rPr>
              <a:t>Messages Synchronization</a:t>
            </a:r>
          </a:p>
        </p:txBody>
      </p:sp>
      <p:sp>
        <p:nvSpPr>
          <p:cNvPr id="55300" name="Text Box 4"/>
          <p:cNvSpPr txBox="1">
            <a:spLocks noChangeArrowheads="1"/>
          </p:cNvSpPr>
          <p:nvPr/>
        </p:nvSpPr>
        <p:spPr bwMode="auto">
          <a:xfrm>
            <a:off x="611188" y="1743075"/>
            <a:ext cx="8229600" cy="1187450"/>
          </a:xfrm>
          <a:prstGeom prst="rect">
            <a:avLst/>
          </a:prstGeom>
          <a:noFill/>
          <a:ln w="9525">
            <a:noFill/>
            <a:miter lim="800000"/>
            <a:headEnd/>
            <a:tailEnd/>
          </a:ln>
        </p:spPr>
        <p:txBody>
          <a:bodyPr>
            <a:spAutoFit/>
          </a:bodyPr>
          <a:lstStyle/>
          <a:p>
            <a:pPr marL="342900" indent="-342900" algn="just">
              <a:buFontTx/>
              <a:buChar char="•"/>
            </a:pPr>
            <a:r>
              <a:rPr lang="en-US" sz="2400" i="1">
                <a:solidFill>
                  <a:srgbClr val="CC0066"/>
                </a:solidFill>
                <a:latin typeface="Tahoma" pitchFamily="34" charset="0"/>
              </a:rPr>
              <a:t>Asynchronous:</a:t>
            </a:r>
            <a:r>
              <a:rPr lang="en-US" sz="2400">
                <a:solidFill>
                  <a:srgbClr val="000099"/>
                </a:solidFill>
                <a:latin typeface="Tahoma" pitchFamily="34" charset="0"/>
              </a:rPr>
              <a:t> The client sends the message to the supplier. The client then continues processing, </a:t>
            </a:r>
            <a:r>
              <a:rPr lang="en-US" sz="2400" i="1">
                <a:solidFill>
                  <a:srgbClr val="CC0066"/>
                </a:solidFill>
                <a:latin typeface="Tahoma" pitchFamily="34" charset="0"/>
              </a:rPr>
              <a:t>without waiting</a:t>
            </a:r>
            <a:r>
              <a:rPr lang="en-US" sz="2400">
                <a:solidFill>
                  <a:srgbClr val="000099"/>
                </a:solidFill>
                <a:latin typeface="Tahoma" pitchFamily="34" charset="0"/>
              </a:rPr>
              <a:t> to see if the message was received or not</a:t>
            </a:r>
            <a:endParaRPr lang="ar-EG" sz="2400">
              <a:solidFill>
                <a:srgbClr val="000099"/>
              </a:solidFill>
              <a:latin typeface="Tahoma" pitchFamily="34" charset="0"/>
            </a:endParaRPr>
          </a:p>
        </p:txBody>
      </p:sp>
      <p:sp>
        <p:nvSpPr>
          <p:cNvPr id="22533" name="Line 5"/>
          <p:cNvSpPr>
            <a:spLocks noChangeShapeType="1"/>
          </p:cNvSpPr>
          <p:nvPr/>
        </p:nvSpPr>
        <p:spPr bwMode="auto">
          <a:xfrm>
            <a:off x="0" y="304800"/>
            <a:ext cx="7921625" cy="0"/>
          </a:xfrm>
          <a:prstGeom prst="line">
            <a:avLst/>
          </a:prstGeom>
          <a:noFill/>
          <a:ln w="38100">
            <a:solidFill>
              <a:srgbClr val="3366FF">
                <a:alpha val="39999"/>
              </a:srgbClr>
            </a:solidFill>
            <a:round/>
            <a:headEnd/>
            <a:tailEnd/>
          </a:ln>
        </p:spPr>
        <p:txBody>
          <a:bodyPr/>
          <a:lstStyle/>
          <a:p>
            <a:endParaRPr lang="ar-SA"/>
          </a:p>
        </p:txBody>
      </p:sp>
      <p:sp>
        <p:nvSpPr>
          <p:cNvPr id="22534" name="Line 6"/>
          <p:cNvSpPr>
            <a:spLocks noChangeShapeType="1"/>
          </p:cNvSpPr>
          <p:nvPr/>
        </p:nvSpPr>
        <p:spPr bwMode="auto">
          <a:xfrm>
            <a:off x="228600" y="0"/>
            <a:ext cx="0" cy="6858000"/>
          </a:xfrm>
          <a:prstGeom prst="line">
            <a:avLst/>
          </a:prstGeom>
          <a:noFill/>
          <a:ln w="38100">
            <a:solidFill>
              <a:srgbClr val="3366FF">
                <a:alpha val="39999"/>
              </a:srgbClr>
            </a:solidFill>
            <a:round/>
            <a:headEnd/>
            <a:tailEnd/>
          </a:ln>
        </p:spPr>
        <p:txBody>
          <a:bodyPr/>
          <a:lstStyle/>
          <a:p>
            <a:endParaRPr lang="ar-SA"/>
          </a:p>
        </p:txBody>
      </p:sp>
      <p:pic>
        <p:nvPicPr>
          <p:cNvPr id="22535" name="Picture 8"/>
          <p:cNvPicPr>
            <a:picLocks noChangeAspect="1" noChangeArrowheads="1"/>
          </p:cNvPicPr>
          <p:nvPr/>
        </p:nvPicPr>
        <p:blipFill>
          <a:blip r:embed="rId2" cstate="print"/>
          <a:srcRect/>
          <a:stretch>
            <a:fillRect/>
          </a:stretch>
        </p:blipFill>
        <p:spPr bwMode="auto">
          <a:xfrm>
            <a:off x="3276600" y="3206750"/>
            <a:ext cx="2786063" cy="15938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5300">
                                            <p:txEl>
                                              <p:pRg st="0" end="0"/>
                                            </p:txEl>
                                          </p:spTgt>
                                        </p:tgtEl>
                                        <p:attrNameLst>
                                          <p:attrName>style.visibility</p:attrName>
                                        </p:attrNameLst>
                                      </p:cBhvr>
                                      <p:to>
                                        <p:strVal val="visible"/>
                                      </p:to>
                                    </p:set>
                                    <p:animEffect transition="in" filter="blinds(horizontal)">
                                      <p:cBhvr>
                                        <p:cTn id="7" dur="500"/>
                                        <p:tgtEl>
                                          <p:spTgt spid="5530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cs typeface="Arial" pitchFamily="34"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cs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2388</TotalTime>
  <Words>900</Words>
  <Application>Microsoft Office PowerPoint</Application>
  <PresentationFormat>On-screen Show (4:3)</PresentationFormat>
  <Paragraphs>118</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Tahoma</vt:lpstr>
      <vt:lpstr>Wingdings</vt:lpstr>
      <vt:lpstr>Default Design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Huda</dc:creator>
  <cp:lastModifiedBy>maram</cp:lastModifiedBy>
  <cp:revision>253</cp:revision>
  <dcterms:created xsi:type="dcterms:W3CDTF">2005-02-21T02:11:48Z</dcterms:created>
  <dcterms:modified xsi:type="dcterms:W3CDTF">2011-11-12T11:15:14Z</dcterms:modified>
</cp:coreProperties>
</file>